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1" r:id="rId1"/>
    <p:sldMasterId id="2147483663" r:id="rId2"/>
  </p:sldMasterIdLst>
  <p:notesMasterIdLst>
    <p:notesMasterId r:id="rId59"/>
  </p:notesMasterIdLst>
  <p:handoutMasterIdLst>
    <p:handoutMasterId r:id="rId60"/>
  </p:handoutMasterIdLst>
  <p:sldIdLst>
    <p:sldId id="271" r:id="rId3"/>
    <p:sldId id="325" r:id="rId4"/>
    <p:sldId id="326" r:id="rId5"/>
    <p:sldId id="338" r:id="rId6"/>
    <p:sldId id="339" r:id="rId7"/>
    <p:sldId id="340" r:id="rId8"/>
    <p:sldId id="341" r:id="rId9"/>
    <p:sldId id="274" r:id="rId10"/>
    <p:sldId id="309" r:id="rId11"/>
    <p:sldId id="276" r:id="rId12"/>
    <p:sldId id="310" r:id="rId13"/>
    <p:sldId id="277" r:id="rId14"/>
    <p:sldId id="317" r:id="rId15"/>
    <p:sldId id="336" r:id="rId16"/>
    <p:sldId id="330" r:id="rId17"/>
    <p:sldId id="279" r:id="rId18"/>
    <p:sldId id="331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  <p:sldId id="280" r:id="rId29"/>
    <p:sldId id="290" r:id="rId30"/>
    <p:sldId id="291" r:id="rId31"/>
    <p:sldId id="312" r:id="rId32"/>
    <p:sldId id="332" r:id="rId33"/>
    <p:sldId id="333" r:id="rId34"/>
    <p:sldId id="334" r:id="rId35"/>
    <p:sldId id="335" r:id="rId36"/>
    <p:sldId id="319" r:id="rId37"/>
    <p:sldId id="293" r:id="rId38"/>
    <p:sldId id="337" r:id="rId39"/>
    <p:sldId id="313" r:id="rId40"/>
    <p:sldId id="294" r:id="rId41"/>
    <p:sldId id="295" r:id="rId42"/>
    <p:sldId id="296" r:id="rId43"/>
    <p:sldId id="297" r:id="rId44"/>
    <p:sldId id="298" r:id="rId45"/>
    <p:sldId id="320" r:id="rId46"/>
    <p:sldId id="299" r:id="rId47"/>
    <p:sldId id="300" r:id="rId48"/>
    <p:sldId id="301" r:id="rId49"/>
    <p:sldId id="302" r:id="rId50"/>
    <p:sldId id="303" r:id="rId51"/>
    <p:sldId id="321" r:id="rId52"/>
    <p:sldId id="304" r:id="rId53"/>
    <p:sldId id="323" r:id="rId54"/>
    <p:sldId id="305" r:id="rId55"/>
    <p:sldId id="315" r:id="rId56"/>
    <p:sldId id="306" r:id="rId57"/>
    <p:sldId id="307" r:id="rId5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0153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40" d="100"/>
          <a:sy n="140" d="100"/>
        </p:scale>
        <p:origin x="1674" y="20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>
        <p:scale>
          <a:sx n="100" d="100"/>
          <a:sy n="100" d="100"/>
        </p:scale>
        <p:origin x="-1328" y="1264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63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62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slide" Target="slides/slide56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slide" Target="slides/slide55.xml"/><Relationship Id="rId61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64" Type="http://schemas.openxmlformats.org/officeDocument/2006/relationships/tableStyles" Target="tableStyles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2" charset="0"/>
              </a:defRPr>
            </a:lvl1pPr>
          </a:lstStyle>
          <a:p>
            <a:endParaRPr lang="en-US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2" charset="0"/>
              </a:defRPr>
            </a:lvl1pPr>
          </a:lstStyle>
          <a:p>
            <a:endParaRPr lang="en-US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2" charset="0"/>
              </a:defRPr>
            </a:lvl1pPr>
          </a:lstStyle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2" charset="0"/>
              </a:defRPr>
            </a:lvl1pPr>
          </a:lstStyle>
          <a:p>
            <a:fld id="{C318D4E7-4C3C-460C-A73C-54AF5777C63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2" charset="0"/>
              </a:defRPr>
            </a:lvl1pPr>
          </a:lstStyle>
          <a:p>
            <a:endParaRPr lang="en-US"/>
          </a:p>
        </p:txBody>
      </p:sp>
      <p:sp>
        <p:nvSpPr>
          <p:cNvPr id="696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2" charset="0"/>
              </a:defRPr>
            </a:lvl1pPr>
          </a:lstStyle>
          <a:p>
            <a:endParaRPr lang="en-US"/>
          </a:p>
        </p:txBody>
      </p:sp>
      <p:sp>
        <p:nvSpPr>
          <p:cNvPr id="26628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96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81000" y="4343400"/>
            <a:ext cx="6172200" cy="41910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" pitchFamily="-112" charset="0"/>
              </a:defRPr>
            </a:lvl1pPr>
          </a:lstStyle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696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" pitchFamily="-112" charset="0"/>
              </a:defRPr>
            </a:lvl1pPr>
          </a:lstStyle>
          <a:p>
            <a:r>
              <a:rPr lang="en-US"/>
              <a:t>UO Overhead  </a:t>
            </a:r>
            <a:fld id="{2CAD7489-FF8D-4FDB-A9E1-7F22A5EDCF6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kumimoji="1" sz="2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20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6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400" kern="1200">
        <a:solidFill>
          <a:schemeClr val="tx1"/>
        </a:solidFill>
        <a:latin typeface="Times New Roman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2969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AFE499B8-28D8-4ABB-A425-739DCE90A2F6}" type="slidenum">
              <a:rPr lang="en-US"/>
              <a:pPr/>
              <a:t>1</a:t>
            </a:fld>
            <a:endParaRPr lang="en-US"/>
          </a:p>
        </p:txBody>
      </p:sp>
      <p:sp>
        <p:nvSpPr>
          <p:cNvPr id="2970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" pitchFamily="-112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5222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A210B6F6-4186-496A-BD6B-A6C0F335F407}" type="slidenum">
              <a:rPr lang="en-US"/>
              <a:pPr/>
              <a:t>14</a:t>
            </a:fld>
            <a:endParaRPr lang="en-US"/>
          </a:p>
        </p:txBody>
      </p:sp>
      <p:sp>
        <p:nvSpPr>
          <p:cNvPr id="5222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3174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494A75E6-C77C-405F-9F1F-D16F784E4B29}" type="slidenum">
              <a:rPr lang="en-US"/>
              <a:pPr/>
              <a:t>2</a:t>
            </a:fld>
            <a:endParaRPr lang="en-US"/>
          </a:p>
        </p:txBody>
      </p:sp>
      <p:sp>
        <p:nvSpPr>
          <p:cNvPr id="3174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" pitchFamily="-112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3379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6CD58F41-1F1E-4C59-8EF3-143BA72583EE}" type="slidenum">
              <a:rPr lang="en-US"/>
              <a:pPr/>
              <a:t>3</a:t>
            </a:fld>
            <a:endParaRPr lang="en-US"/>
          </a:p>
        </p:txBody>
      </p:sp>
      <p:sp>
        <p:nvSpPr>
          <p:cNvPr id="3379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>
              <a:latin typeface="Times" pitchFamily="-112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3993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9C3FCA55-EEB2-4883-987A-3F52F7FBAEEA}" type="slidenum">
              <a:rPr lang="en-US"/>
              <a:pPr/>
              <a:t>8</a:t>
            </a:fld>
            <a:endParaRPr lang="en-US"/>
          </a:p>
        </p:txBody>
      </p:sp>
      <p:sp>
        <p:nvSpPr>
          <p:cNvPr id="3994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4198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AB9BD51B-F00E-418B-B4B4-071BA497BE9B}" type="slidenum">
              <a:rPr lang="en-US"/>
              <a:pPr/>
              <a:t>9</a:t>
            </a:fld>
            <a:endParaRPr lang="en-US"/>
          </a:p>
        </p:txBody>
      </p:sp>
      <p:sp>
        <p:nvSpPr>
          <p:cNvPr id="4198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440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FCD77408-8835-4F54-90AF-8BCE1ACFA67E}" type="slidenum">
              <a:rPr lang="en-US"/>
              <a:pPr/>
              <a:t>10</a:t>
            </a:fld>
            <a:endParaRPr lang="en-US"/>
          </a:p>
        </p:txBody>
      </p:sp>
      <p:sp>
        <p:nvSpPr>
          <p:cNvPr id="44036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4608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40D78C5C-F4E5-443D-95A8-581BCB28980B}" type="slidenum">
              <a:rPr lang="en-US"/>
              <a:pPr/>
              <a:t>11</a:t>
            </a:fld>
            <a:endParaRPr lang="en-US"/>
          </a:p>
        </p:txBody>
      </p:sp>
      <p:sp>
        <p:nvSpPr>
          <p:cNvPr id="46084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4813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97453722-231F-4CC4-9DD5-F81D38EEA60C}" type="slidenum">
              <a:rPr lang="en-US"/>
              <a:pPr/>
              <a:t>12</a:t>
            </a:fld>
            <a:endParaRPr lang="en-US"/>
          </a:p>
        </p:txBody>
      </p:sp>
      <p:sp>
        <p:nvSpPr>
          <p:cNvPr id="4813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/>
          <a:p>
            <a:r>
              <a:rPr lang="en-US"/>
              <a:t>University of Kansas Center for Research on Learning  2002</a:t>
            </a:r>
          </a:p>
        </p:txBody>
      </p:sp>
      <p:sp>
        <p:nvSpPr>
          <p:cNvPr id="501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r>
              <a:rPr lang="en-US"/>
              <a:t>UO Overhead  </a:t>
            </a:r>
            <a:fld id="{74D34FE8-AFDB-464E-BC16-A7B1C896B484}" type="slidenum">
              <a:rPr lang="en-US"/>
              <a:pPr/>
              <a:t>13</a:t>
            </a:fld>
            <a:endParaRPr lang="en-US"/>
          </a:p>
        </p:txBody>
      </p:sp>
      <p:sp>
        <p:nvSpPr>
          <p:cNvPr id="50180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275" y="-9525"/>
            <a:ext cx="919638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3200400" y="762000"/>
            <a:ext cx="0" cy="21336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5384800"/>
            <a:ext cx="91821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sim_2color_si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066800"/>
            <a:ext cx="28194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4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29000" y="1046163"/>
            <a:ext cx="5410200" cy="1600200"/>
          </a:xfrm>
        </p:spPr>
        <p:txBody>
          <a:bodyPr anchor="ctr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29000" y="3124200"/>
            <a:ext cx="5105400" cy="2895600"/>
          </a:xfrm>
        </p:spPr>
        <p:txBody>
          <a:bodyPr/>
          <a:lstStyle>
            <a:lvl1pPr marL="0" indent="0">
              <a:buFontTx/>
              <a:buNone/>
              <a:defRPr sz="17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r>
              <a:rPr lang="en-US"/>
              <a:t>University of Kansas Center for Research on Learning  1/98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B4667A93-7949-4E35-8CB3-4D2340E70F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C4DCFF-4D2A-48B1-9C38-0AA9A65EFE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572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B767818-9173-4458-8386-133F2B8ECF7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41275" y="-9525"/>
            <a:ext cx="919638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ine 9"/>
          <p:cNvSpPr>
            <a:spLocks noChangeShapeType="1"/>
          </p:cNvSpPr>
          <p:nvPr/>
        </p:nvSpPr>
        <p:spPr bwMode="auto">
          <a:xfrm>
            <a:off x="3200400" y="762000"/>
            <a:ext cx="0" cy="213360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8575" y="5384800"/>
            <a:ext cx="9182100" cy="149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3" descr="sim_2color_si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04800" y="1066800"/>
            <a:ext cx="2819400" cy="16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194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3429000" y="1046163"/>
            <a:ext cx="5410200" cy="1600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6195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3429000" y="3124200"/>
            <a:ext cx="5105400" cy="28956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Tx/>
              <a:buNone/>
              <a:defRPr sz="1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r>
              <a:rPr lang="en-US"/>
              <a:t>University of Kansas Center for Research on Learning  1/98</a:t>
            </a:r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 algn="r">
              <a:defRPr sz="1400">
                <a:solidFill>
                  <a:schemeClr val="tx1"/>
                </a:solidFill>
              </a:defRPr>
            </a:lvl1pPr>
          </a:lstStyle>
          <a:p>
            <a:fld id="{A8C41184-7604-4231-81DB-DA0DF2A42F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ECD84A-027E-4515-BA44-69CE5CBCEFE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385617-E184-45F9-9575-4CAFC7E9D6E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1F1C29D-C0C9-45CD-8F5A-8A4E10E34C1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7D46882-7089-430B-A71C-65872C81D7B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6BA81BE-E7EE-4515-A954-A16067CEC13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409CF5-19AB-43F1-AC89-34D0FFBFB84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1820D9-542D-48B0-BE3A-46E7A7B8872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3EDCC2-8C28-4E5A-BF8A-5266C23E01C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7BCDD3-EA6F-49A0-B6DF-4F7DEB8B581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45035D4-BB99-448D-B5DD-7AEBE3B2183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BCBA1F-C484-45C4-A6C5-3BBDC5ABE2C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E08C890-ABBD-48E7-A1CA-06DBD1FA867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240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3962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B9AE219-FA75-4B0F-AA88-8391CE8F8E9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647B80-DDCF-4FF9-907F-2293A66C32A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1534B90-8D28-42D6-9126-DC6D9C461A6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07E1A83-D330-478E-B0A2-D84C041033A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F41A93E-B35B-478C-9538-C4FE012FC6C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1EE1C-A129-4681-8E0A-3613C5DA88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/>
              <a:t>University of Kansas Center for Research on Learning  2006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25" name="Freeform 5"/>
          <p:cNvSpPr>
            <a:spLocks/>
          </p:cNvSpPr>
          <p:nvPr/>
        </p:nvSpPr>
        <p:spPr bwMode="auto">
          <a:xfrm rot="10801178">
            <a:off x="0" y="6210300"/>
            <a:ext cx="9144000" cy="64611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770" y="0"/>
              </a:cxn>
              <a:cxn ang="0">
                <a:pos x="5770" y="407"/>
              </a:cxn>
              <a:cxn ang="0">
                <a:pos x="5502" y="407"/>
              </a:cxn>
              <a:cxn ang="0">
                <a:pos x="5203" y="407"/>
              </a:cxn>
              <a:cxn ang="0">
                <a:pos x="4828" y="399"/>
              </a:cxn>
              <a:cxn ang="0">
                <a:pos x="4406" y="378"/>
              </a:cxn>
              <a:cxn ang="0">
                <a:pos x="3954" y="341"/>
              </a:cxn>
              <a:cxn ang="0">
                <a:pos x="3732" y="320"/>
              </a:cxn>
              <a:cxn ang="0">
                <a:pos x="3518" y="291"/>
              </a:cxn>
              <a:cxn ang="0">
                <a:pos x="3303" y="262"/>
              </a:cxn>
              <a:cxn ang="0">
                <a:pos x="3104" y="218"/>
              </a:cxn>
              <a:cxn ang="0">
                <a:pos x="2966" y="196"/>
              </a:cxn>
              <a:cxn ang="0">
                <a:pos x="2590" y="131"/>
              </a:cxn>
              <a:cxn ang="0">
                <a:pos x="2322" y="95"/>
              </a:cxn>
              <a:cxn ang="0">
                <a:pos x="2023" y="66"/>
              </a:cxn>
              <a:cxn ang="0">
                <a:pos x="1678" y="44"/>
              </a:cxn>
              <a:cxn ang="0">
                <a:pos x="1311" y="29"/>
              </a:cxn>
              <a:cxn ang="0">
                <a:pos x="0" y="22"/>
              </a:cxn>
              <a:cxn ang="0">
                <a:pos x="0" y="0"/>
              </a:cxn>
            </a:cxnLst>
            <a:rect l="0" t="0" r="r" b="b"/>
            <a:pathLst>
              <a:path w="5770" h="407">
                <a:moveTo>
                  <a:pt x="0" y="0"/>
                </a:moveTo>
                <a:lnTo>
                  <a:pt x="5770" y="0"/>
                </a:lnTo>
                <a:lnTo>
                  <a:pt x="5770" y="407"/>
                </a:lnTo>
                <a:lnTo>
                  <a:pt x="5502" y="407"/>
                </a:lnTo>
                <a:lnTo>
                  <a:pt x="5203" y="407"/>
                </a:lnTo>
                <a:lnTo>
                  <a:pt x="4828" y="399"/>
                </a:lnTo>
                <a:lnTo>
                  <a:pt x="4406" y="378"/>
                </a:lnTo>
                <a:lnTo>
                  <a:pt x="3954" y="341"/>
                </a:lnTo>
                <a:lnTo>
                  <a:pt x="3732" y="320"/>
                </a:lnTo>
                <a:lnTo>
                  <a:pt x="3518" y="291"/>
                </a:lnTo>
                <a:lnTo>
                  <a:pt x="3303" y="262"/>
                </a:lnTo>
                <a:lnTo>
                  <a:pt x="3104" y="218"/>
                </a:lnTo>
                <a:lnTo>
                  <a:pt x="2966" y="196"/>
                </a:lnTo>
                <a:lnTo>
                  <a:pt x="2590" y="131"/>
                </a:lnTo>
                <a:lnTo>
                  <a:pt x="2322" y="95"/>
                </a:lnTo>
                <a:lnTo>
                  <a:pt x="2023" y="66"/>
                </a:lnTo>
                <a:lnTo>
                  <a:pt x="1678" y="44"/>
                </a:lnTo>
                <a:lnTo>
                  <a:pt x="1311" y="29"/>
                </a:lnTo>
                <a:lnTo>
                  <a:pt x="0" y="22"/>
                </a:lnTo>
                <a:lnTo>
                  <a:pt x="0" y="0"/>
                </a:lnTo>
                <a:close/>
              </a:path>
            </a:pathLst>
          </a:custGeom>
          <a:solidFill>
            <a:srgbClr val="7F0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26" name="Freeform 6"/>
          <p:cNvSpPr>
            <a:spLocks/>
          </p:cNvSpPr>
          <p:nvPr/>
        </p:nvSpPr>
        <p:spPr bwMode="auto">
          <a:xfrm rot="10800000">
            <a:off x="0" y="6777038"/>
            <a:ext cx="1033463" cy="80962"/>
          </a:xfrm>
          <a:custGeom>
            <a:avLst/>
            <a:gdLst/>
            <a:ahLst/>
            <a:cxnLst>
              <a:cxn ang="0">
                <a:pos x="651" y="51"/>
              </a:cxn>
              <a:cxn ang="0">
                <a:pos x="77" y="51"/>
              </a:cxn>
              <a:cxn ang="0">
                <a:pos x="0" y="0"/>
              </a:cxn>
              <a:cxn ang="0">
                <a:pos x="651" y="0"/>
              </a:cxn>
              <a:cxn ang="0">
                <a:pos x="651" y="51"/>
              </a:cxn>
            </a:cxnLst>
            <a:rect l="0" t="0" r="r" b="b"/>
            <a:pathLst>
              <a:path w="651" h="51">
                <a:moveTo>
                  <a:pt x="651" y="51"/>
                </a:moveTo>
                <a:lnTo>
                  <a:pt x="77" y="51"/>
                </a:lnTo>
                <a:lnTo>
                  <a:pt x="0" y="0"/>
                </a:lnTo>
                <a:lnTo>
                  <a:pt x="651" y="0"/>
                </a:lnTo>
                <a:lnTo>
                  <a:pt x="651" y="51"/>
                </a:lnTo>
                <a:close/>
              </a:path>
            </a:pathLst>
          </a:custGeom>
          <a:solidFill>
            <a:srgbClr val="FFD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3127" name="Line 7"/>
          <p:cNvSpPr>
            <a:spLocks noChangeShapeType="1"/>
          </p:cNvSpPr>
          <p:nvPr/>
        </p:nvSpPr>
        <p:spPr bwMode="auto">
          <a:xfrm>
            <a:off x="838200" y="1295400"/>
            <a:ext cx="7315200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133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248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accent2"/>
                </a:solidFill>
                <a:latin typeface="Arial" charset="0"/>
              </a:defRPr>
            </a:lvl1pPr>
          </a:lstStyle>
          <a:p>
            <a:fld id="{5B38AE8F-710B-4779-AA73-6A39E167E248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33129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381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accent2"/>
                </a:solidFill>
                <a:latin typeface="Arial" charset="0"/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1033" name="Picture 11" descr="sim_2color_si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453313" y="5786438"/>
            <a:ext cx="1690687" cy="96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7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Freeform 2"/>
          <p:cNvSpPr>
            <a:spLocks/>
          </p:cNvSpPr>
          <p:nvPr/>
        </p:nvSpPr>
        <p:spPr bwMode="auto">
          <a:xfrm rot="10800000">
            <a:off x="0" y="6777038"/>
            <a:ext cx="1033463" cy="80962"/>
          </a:xfrm>
          <a:custGeom>
            <a:avLst/>
            <a:gdLst/>
            <a:ahLst/>
            <a:cxnLst>
              <a:cxn ang="0">
                <a:pos x="651" y="51"/>
              </a:cxn>
              <a:cxn ang="0">
                <a:pos x="77" y="51"/>
              </a:cxn>
              <a:cxn ang="0">
                <a:pos x="0" y="0"/>
              </a:cxn>
              <a:cxn ang="0">
                <a:pos x="651" y="0"/>
              </a:cxn>
              <a:cxn ang="0">
                <a:pos x="651" y="51"/>
              </a:cxn>
            </a:cxnLst>
            <a:rect l="0" t="0" r="r" b="b"/>
            <a:pathLst>
              <a:path w="651" h="51">
                <a:moveTo>
                  <a:pt x="651" y="51"/>
                </a:moveTo>
                <a:lnTo>
                  <a:pt x="77" y="51"/>
                </a:lnTo>
                <a:lnTo>
                  <a:pt x="0" y="0"/>
                </a:lnTo>
                <a:lnTo>
                  <a:pt x="651" y="0"/>
                </a:lnTo>
                <a:lnTo>
                  <a:pt x="651" y="51"/>
                </a:lnTo>
                <a:close/>
              </a:path>
            </a:pathLst>
          </a:custGeom>
          <a:solidFill>
            <a:srgbClr val="FFD9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2484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fld id="{9BCB94FF-C706-4517-83FB-A7A51BCE6083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477000"/>
            <a:ext cx="3810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tx2"/>
                </a:solidFill>
                <a:latin typeface="Arial" charset="0"/>
              </a:defRPr>
            </a:lvl1pPr>
          </a:lstStyle>
          <a:p>
            <a:r>
              <a:rPr lang="en-US"/>
              <a:t>University of Kansas Center for Research on Learning  2006</a:t>
            </a:r>
          </a:p>
        </p:txBody>
      </p:sp>
      <p:pic>
        <p:nvPicPr>
          <p:cNvPr id="13317" name="Picture 6" descr="sim_2color_si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7975600" y="6189663"/>
            <a:ext cx="1168400" cy="668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3"/>
          <p:cNvSpPr txBox="1">
            <a:spLocks noChangeArrowheads="1"/>
          </p:cNvSpPr>
          <p:nvPr/>
        </p:nvSpPr>
        <p:spPr bwMode="auto">
          <a:xfrm>
            <a:off x="1355725" y="3717925"/>
            <a:ext cx="184150" cy="45720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endParaRPr lang="en-US">
              <a:latin typeface="Times" pitchFamily="-112" charset="0"/>
            </a:endParaRPr>
          </a:p>
        </p:txBody>
      </p:sp>
      <p:sp>
        <p:nvSpPr>
          <p:cNvPr id="28675" name="Rectangle 7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Unit </a:t>
            </a:r>
            <a:br>
              <a:rPr lang="en-US" smtClean="0"/>
            </a:br>
            <a:r>
              <a:rPr lang="en-US" smtClean="0"/>
              <a:t>Organizer Routine</a:t>
            </a:r>
          </a:p>
        </p:txBody>
      </p:sp>
      <p:sp>
        <p:nvSpPr>
          <p:cNvPr id="28676" name="Rectangle 8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The Content Enhancement Series</a:t>
            </a:r>
          </a:p>
          <a:p>
            <a:pPr eaLnBrk="1" hangingPunct="1">
              <a:lnSpc>
                <a:spcPct val="90000"/>
              </a:lnSpc>
            </a:pPr>
            <a:endParaRPr lang="en-US" sz="1300" smtClean="0"/>
          </a:p>
          <a:p>
            <a:pPr eaLnBrk="1" hangingPunct="1">
              <a:lnSpc>
                <a:spcPct val="90000"/>
              </a:lnSpc>
            </a:pPr>
            <a:endParaRPr lang="en-US" sz="1300" smtClean="0"/>
          </a:p>
          <a:p>
            <a:pPr eaLnBrk="1" hangingPunct="1">
              <a:lnSpc>
                <a:spcPct val="80000"/>
              </a:lnSpc>
            </a:pPr>
            <a:r>
              <a:rPr lang="en-US" sz="1300" smtClean="0">
                <a:latin typeface="Helvetica" pitchFamily="-112" charset="0"/>
              </a:rPr>
              <a:t>2006</a:t>
            </a:r>
          </a:p>
          <a:p>
            <a:pPr eaLnBrk="1" hangingPunct="1">
              <a:lnSpc>
                <a:spcPct val="80000"/>
              </a:lnSpc>
            </a:pPr>
            <a:r>
              <a:rPr lang="en-US" sz="1300" smtClean="0">
                <a:latin typeface="Helvetica" pitchFamily="-112" charset="0"/>
              </a:rPr>
              <a:t>The University of Kansas</a:t>
            </a:r>
          </a:p>
          <a:p>
            <a:pPr eaLnBrk="1" hangingPunct="1">
              <a:lnSpc>
                <a:spcPct val="80000"/>
              </a:lnSpc>
            </a:pPr>
            <a:r>
              <a:rPr lang="en-US" sz="1300" smtClean="0">
                <a:latin typeface="Helvetica" pitchFamily="-112" charset="0"/>
              </a:rPr>
              <a:t>Center for Research on Learning</a:t>
            </a:r>
          </a:p>
          <a:p>
            <a:pPr eaLnBrk="1" hangingPunct="1">
              <a:lnSpc>
                <a:spcPct val="80000"/>
              </a:lnSpc>
            </a:pPr>
            <a:r>
              <a:rPr lang="en-US" sz="1300" smtClean="0">
                <a:latin typeface="Helvetica" pitchFamily="-112" charset="0"/>
              </a:rPr>
              <a:t>Lawrence, Kansas</a:t>
            </a:r>
            <a:endParaRPr lang="en-US" smtClean="0">
              <a:latin typeface="Times" pitchFamily="-112" charset="0"/>
            </a:endParaRPr>
          </a:p>
        </p:txBody>
      </p:sp>
      <p:pic>
        <p:nvPicPr>
          <p:cNvPr id="28677" name="Picture 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6075" y="1203325"/>
            <a:ext cx="2728913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5A5D0B-0E09-4E48-BEE1-C0E9F089137E}" type="slidenum">
              <a:rPr lang="en-US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Responding to the Challenge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The Unit Organizer Routine helps students to:</a:t>
            </a:r>
          </a:p>
          <a:p>
            <a:pPr lvl="2" eaLnBrk="1" hangingPunct="1">
              <a:lnSpc>
                <a:spcPct val="80000"/>
              </a:lnSpc>
            </a:pPr>
            <a:endParaRPr lang="en-US" sz="18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Relate unit content to previous and future units and to bigger course ideas.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Understand the main idea of the content through the use of a meaningful paraphrase of the "big idea" of the unit.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See the structure of the unit's content.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Focus attention on important relationships in the content of the unit.</a:t>
            </a:r>
          </a:p>
        </p:txBody>
      </p:sp>
      <p:pic>
        <p:nvPicPr>
          <p:cNvPr id="4301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4F0DD8-C78C-4737-BC22-9AF135BC2B82}" type="slidenum">
              <a:rPr lang="en-US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Responding to the Challenge</a:t>
            </a:r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The Unit Organizer Routine helps students to: 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Generate questions that relate to learning the big ideas of the unit.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Build a schedule to plan time and task completion.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Keep the "big ideas" and structure of the unit in mind as unit content is learned.</a:t>
            </a:r>
          </a:p>
        </p:txBody>
      </p:sp>
      <p:pic>
        <p:nvPicPr>
          <p:cNvPr id="45062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936369-CFF6-488A-984B-8D6B108E2E58}" type="slidenum">
              <a:rPr lang="en-US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Supporting Research</a:t>
            </a:r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Field tests took place in 7th-12th grade classes.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Teachers learned the routine easily.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Students gained an average of at least 10 to 20 percentage points on unit tests.</a:t>
            </a:r>
          </a:p>
          <a:p>
            <a:pPr eaLnBrk="1" hangingPunct="1">
              <a:lnSpc>
                <a:spcPct val="90000"/>
              </a:lnSpc>
            </a:pPr>
            <a:endParaRPr lang="en-US" smtClean="0"/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Teachers continued using the routine after the studies were completed.</a:t>
            </a:r>
          </a:p>
        </p:txBody>
      </p:sp>
      <p:pic>
        <p:nvPicPr>
          <p:cNvPr id="47110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E9B515-C80D-4CFD-8EA4-601A6672C95A}" type="slidenum">
              <a:rPr lang="en-US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Supporting Research</a:t>
            </a:r>
          </a:p>
        </p:txBody>
      </p:sp>
      <p:sp>
        <p:nvSpPr>
          <p:cNvPr id="4915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mtClean="0"/>
              <a:t>Positive results were achieved when teachers:</a:t>
            </a:r>
          </a:p>
          <a:p>
            <a:pPr eaLnBrk="1" hangingPunct="1">
              <a:lnSpc>
                <a:spcPct val="110000"/>
              </a:lnSpc>
            </a:pPr>
            <a:endParaRPr lang="en-US" smtClean="0"/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received 2-3 hours of instruction in the routine</a:t>
            </a:r>
          </a:p>
          <a:p>
            <a:pPr lvl="1" eaLnBrk="1" hangingPunct="1">
              <a:lnSpc>
                <a:spcPct val="110000"/>
              </a:lnSpc>
            </a:pPr>
            <a:endParaRPr lang="en-US" smtClean="0"/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discussed the routine with colleagues</a:t>
            </a:r>
          </a:p>
          <a:p>
            <a:pPr lvl="1" eaLnBrk="1" hangingPunct="1">
              <a:lnSpc>
                <a:spcPct val="110000"/>
              </a:lnSpc>
            </a:pPr>
            <a:endParaRPr lang="en-US" smtClean="0"/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spent the necessary time to plan use of the routine</a:t>
            </a:r>
          </a:p>
        </p:txBody>
      </p:sp>
      <p:pic>
        <p:nvPicPr>
          <p:cNvPr id="4915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9A26C6-A26C-4019-BCB3-ECBC7CB51EE9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Supporting Research</a:t>
            </a:r>
          </a:p>
        </p:txBody>
      </p:sp>
      <p:sp>
        <p:nvSpPr>
          <p:cNvPr id="5120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</a:pPr>
            <a:r>
              <a:rPr lang="en-US" smtClean="0"/>
              <a:t>Positive results were achieved when teachers:</a:t>
            </a:r>
          </a:p>
          <a:p>
            <a:pPr lvl="1" eaLnBrk="1" hangingPunct="1">
              <a:lnSpc>
                <a:spcPct val="110000"/>
              </a:lnSpc>
              <a:buFontTx/>
              <a:buNone/>
            </a:pPr>
            <a:endParaRPr lang="en-US" smtClean="0"/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taught students how to participate in and use the routine</a:t>
            </a:r>
          </a:p>
          <a:p>
            <a:pPr lvl="1" eaLnBrk="1" hangingPunct="1">
              <a:lnSpc>
                <a:spcPct val="110000"/>
              </a:lnSpc>
            </a:pPr>
            <a:endParaRPr lang="en-US" smtClean="0"/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used the routine regularly over time</a:t>
            </a:r>
          </a:p>
          <a:p>
            <a:pPr lvl="1" eaLnBrk="1" hangingPunct="1">
              <a:lnSpc>
                <a:spcPct val="110000"/>
              </a:lnSpc>
            </a:pPr>
            <a:endParaRPr lang="en-US" smtClean="0"/>
          </a:p>
          <a:p>
            <a:pPr lvl="1" eaLnBrk="1" hangingPunct="1">
              <a:lnSpc>
                <a:spcPct val="110000"/>
              </a:lnSpc>
            </a:pPr>
            <a:r>
              <a:rPr lang="en-US" smtClean="0"/>
              <a:t>held the highest expectations for student learning</a:t>
            </a:r>
          </a:p>
        </p:txBody>
      </p:sp>
      <p:pic>
        <p:nvPicPr>
          <p:cNvPr id="5120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59F667-6F92-4A51-B78B-42D6F2C246A6}" type="slidenum">
              <a:rPr lang="en-US"/>
              <a:pPr/>
              <a:t>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Components of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The Unit Organizer Routine</a:t>
            </a:r>
          </a:p>
        </p:txBody>
      </p:sp>
      <p:sp>
        <p:nvSpPr>
          <p:cNvPr id="5325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The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b="1" smtClean="0"/>
              <a:t>Unit Organizer</a:t>
            </a: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Teaching Device</a:t>
            </a: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The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b="1" smtClean="0"/>
              <a:t>Craft</a:t>
            </a: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Linking Steps</a:t>
            </a: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The</a:t>
            </a: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b="1" smtClean="0"/>
              <a:t>Cue-Do-Review</a:t>
            </a:r>
            <a:endParaRPr lang="en-US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Sequence</a:t>
            </a:r>
            <a:endParaRPr lang="en-US" smtClean="0"/>
          </a:p>
        </p:txBody>
      </p:sp>
      <p:pic>
        <p:nvPicPr>
          <p:cNvPr id="5325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73950" y="5868988"/>
            <a:ext cx="1636713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3255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C0AB1B-5E9E-4176-AEAF-81A8DD32C971}" type="slidenum">
              <a:rPr lang="en-US"/>
              <a:pPr/>
              <a:t>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The Unit Organizer</a:t>
            </a:r>
            <a:br>
              <a:rPr lang="en-US" smtClean="0"/>
            </a:br>
            <a:r>
              <a:rPr lang="en-US" smtClean="0"/>
              <a:t>Teaching Device</a:t>
            </a: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  <a:buFontTx/>
              <a:buNone/>
            </a:pPr>
            <a:r>
              <a:rPr lang="en-US" smtClean="0"/>
              <a:t>Is a visual device that: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is used under teacher guidance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focuses attention on critical outcomes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identifies critical unit content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prompts elaboration on critical points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helps make relationships concrete</a:t>
            </a:r>
          </a:p>
        </p:txBody>
      </p:sp>
      <p:pic>
        <p:nvPicPr>
          <p:cNvPr id="5427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FFE111-DF26-49C2-A781-6D71A59031CF}" type="slidenum">
              <a:rPr lang="en-US"/>
              <a:pPr/>
              <a:t>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mtClean="0"/>
              <a:t>The Unit Organizer</a:t>
            </a:r>
            <a:br>
              <a:rPr lang="en-US" smtClean="0"/>
            </a:br>
            <a:r>
              <a:rPr lang="en-US" smtClean="0"/>
              <a:t>Teaching Device</a:t>
            </a:r>
          </a:p>
        </p:txBody>
      </p:sp>
      <p:sp>
        <p:nvSpPr>
          <p:cNvPr id="5530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70000"/>
              </a:lnSpc>
              <a:buFontTx/>
              <a:buNone/>
            </a:pPr>
            <a:r>
              <a:rPr lang="en-US" sz="2200" smtClean="0"/>
              <a:t>Is a visual device that:</a:t>
            </a:r>
          </a:p>
          <a:p>
            <a:pPr lvl="1" eaLnBrk="1" hangingPunct="1">
              <a:lnSpc>
                <a:spcPct val="170000"/>
              </a:lnSpc>
            </a:pPr>
            <a:r>
              <a:rPr lang="en-US" sz="2000" smtClean="0"/>
              <a:t>is designed to enhance student…</a:t>
            </a:r>
          </a:p>
          <a:p>
            <a:pPr lvl="2" eaLnBrk="1" hangingPunct="1">
              <a:lnSpc>
                <a:spcPct val="170000"/>
              </a:lnSpc>
            </a:pPr>
            <a:r>
              <a:rPr lang="en-US" sz="1800" smtClean="0"/>
              <a:t>...organization</a:t>
            </a:r>
          </a:p>
          <a:p>
            <a:pPr lvl="2" eaLnBrk="1" hangingPunct="1">
              <a:lnSpc>
                <a:spcPct val="170000"/>
              </a:lnSpc>
            </a:pPr>
            <a:r>
              <a:rPr lang="en-US" sz="1800" smtClean="0"/>
              <a:t>...understanding</a:t>
            </a:r>
          </a:p>
          <a:p>
            <a:pPr lvl="2" eaLnBrk="1" hangingPunct="1">
              <a:lnSpc>
                <a:spcPct val="170000"/>
              </a:lnSpc>
            </a:pPr>
            <a:r>
              <a:rPr lang="en-US" sz="1800" smtClean="0"/>
              <a:t>...remembering</a:t>
            </a:r>
          </a:p>
          <a:p>
            <a:pPr lvl="2" eaLnBrk="1" hangingPunct="1">
              <a:lnSpc>
                <a:spcPct val="170000"/>
              </a:lnSpc>
            </a:pPr>
            <a:r>
              <a:rPr lang="en-US" sz="1800" smtClean="0"/>
              <a:t>...responses</a:t>
            </a:r>
          </a:p>
          <a:p>
            <a:pPr lvl="2" eaLnBrk="1" hangingPunct="1">
              <a:lnSpc>
                <a:spcPct val="170000"/>
              </a:lnSpc>
            </a:pPr>
            <a:r>
              <a:rPr lang="en-US" sz="1800" smtClean="0"/>
              <a:t>...belief in the value of the content</a:t>
            </a:r>
          </a:p>
        </p:txBody>
      </p:sp>
      <p:pic>
        <p:nvPicPr>
          <p:cNvPr id="5530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7C8925-F9D6-4636-89E3-5D82B4743D28}" type="slidenum">
              <a:rPr lang="en-US"/>
              <a:pPr/>
              <a:t>18</a:t>
            </a:fld>
            <a:endParaRPr lang="en-US"/>
          </a:p>
        </p:txBody>
      </p:sp>
      <p:sp>
        <p:nvSpPr>
          <p:cNvPr id="16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56324" name="Group 165"/>
          <p:cNvGrpSpPr>
            <a:grpSpLocks/>
          </p:cNvGrpSpPr>
          <p:nvPr/>
        </p:nvGrpSpPr>
        <p:grpSpPr bwMode="auto">
          <a:xfrm>
            <a:off x="708025" y="311150"/>
            <a:ext cx="7735888" cy="6048375"/>
            <a:chOff x="446" y="196"/>
            <a:chExt cx="4873" cy="3810"/>
          </a:xfrm>
        </p:grpSpPr>
        <p:sp>
          <p:nvSpPr>
            <p:cNvPr id="56326" name="Rectangle 9"/>
            <p:cNvSpPr>
              <a:spLocks noChangeArrowheads="1"/>
            </p:cNvSpPr>
            <p:nvPr/>
          </p:nvSpPr>
          <p:spPr bwMode="auto">
            <a:xfrm>
              <a:off x="446" y="196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56327" name="Group 164"/>
            <p:cNvGrpSpPr>
              <a:grpSpLocks/>
            </p:cNvGrpSpPr>
            <p:nvPr/>
          </p:nvGrpSpPr>
          <p:grpSpPr bwMode="auto">
            <a:xfrm>
              <a:off x="466" y="197"/>
              <a:ext cx="4853" cy="3809"/>
              <a:chOff x="466" y="197"/>
              <a:chExt cx="4853" cy="3809"/>
            </a:xfrm>
          </p:grpSpPr>
          <p:sp>
            <p:nvSpPr>
              <p:cNvPr id="56328" name="Rectangle 4"/>
              <p:cNvSpPr>
                <a:spLocks noChangeArrowheads="1"/>
              </p:cNvSpPr>
              <p:nvPr/>
            </p:nvSpPr>
            <p:spPr bwMode="auto">
              <a:xfrm>
                <a:off x="4309" y="197"/>
                <a:ext cx="489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Elida Cordora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6329" name="Rectangle 5"/>
              <p:cNvSpPr>
                <a:spLocks noChangeArrowheads="1"/>
              </p:cNvSpPr>
              <p:nvPr/>
            </p:nvSpPr>
            <p:spPr bwMode="auto">
              <a:xfrm>
                <a:off x="3951" y="203"/>
                <a:ext cx="18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NAME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30" name="Rectangle 6"/>
              <p:cNvSpPr>
                <a:spLocks noChangeArrowheads="1"/>
              </p:cNvSpPr>
              <p:nvPr/>
            </p:nvSpPr>
            <p:spPr bwMode="auto">
              <a:xfrm>
                <a:off x="3951" y="285"/>
                <a:ext cx="17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DATE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31" name="Line 7"/>
              <p:cNvSpPr>
                <a:spLocks noChangeShapeType="1"/>
              </p:cNvSpPr>
              <p:nvPr/>
            </p:nvSpPr>
            <p:spPr bwMode="auto">
              <a:xfrm>
                <a:off x="4164" y="279"/>
                <a:ext cx="11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32" name="Line 8"/>
              <p:cNvSpPr>
                <a:spLocks noChangeShapeType="1"/>
              </p:cNvSpPr>
              <p:nvPr/>
            </p:nvSpPr>
            <p:spPr bwMode="auto">
              <a:xfrm>
                <a:off x="4178" y="347"/>
                <a:ext cx="111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33" name="Rectangle 10"/>
              <p:cNvSpPr>
                <a:spLocks noChangeArrowheads="1"/>
              </p:cNvSpPr>
              <p:nvPr/>
            </p:nvSpPr>
            <p:spPr bwMode="auto">
              <a:xfrm>
                <a:off x="2570" y="265"/>
                <a:ext cx="55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BIGGER PICTURE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34" name="Rectangle 11"/>
              <p:cNvSpPr>
                <a:spLocks noChangeArrowheads="1"/>
              </p:cNvSpPr>
              <p:nvPr/>
            </p:nvSpPr>
            <p:spPr bwMode="auto">
              <a:xfrm>
                <a:off x="789" y="574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LAST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35" name="Rectangle 12"/>
              <p:cNvSpPr>
                <a:spLocks noChangeArrowheads="1"/>
              </p:cNvSpPr>
              <p:nvPr/>
            </p:nvSpPr>
            <p:spPr bwMode="auto">
              <a:xfrm>
                <a:off x="1181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36" name="Rectangle 13"/>
              <p:cNvSpPr>
                <a:spLocks noChangeArrowheads="1"/>
              </p:cNvSpPr>
              <p:nvPr/>
            </p:nvSpPr>
            <p:spPr bwMode="auto">
              <a:xfrm>
                <a:off x="2769" y="601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</a:rPr>
                  <a:t>CURRENT UNIT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56337" name="Rectangle 14"/>
              <p:cNvSpPr>
                <a:spLocks noChangeArrowheads="1"/>
              </p:cNvSpPr>
              <p:nvPr/>
            </p:nvSpPr>
            <p:spPr bwMode="auto">
              <a:xfrm>
                <a:off x="4453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NEXT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38" name="Rectangle 15"/>
              <p:cNvSpPr>
                <a:spLocks noChangeArrowheads="1"/>
              </p:cNvSpPr>
              <p:nvPr/>
            </p:nvSpPr>
            <p:spPr bwMode="auto">
              <a:xfrm>
                <a:off x="4838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39" name="Line 16"/>
              <p:cNvSpPr>
                <a:spLocks noChangeShapeType="1"/>
              </p:cNvSpPr>
              <p:nvPr/>
            </p:nvSpPr>
            <p:spPr bwMode="auto">
              <a:xfrm>
                <a:off x="473" y="842"/>
                <a:ext cx="483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40" name="Line 17"/>
              <p:cNvSpPr>
                <a:spLocks noChangeShapeType="1"/>
              </p:cNvSpPr>
              <p:nvPr/>
            </p:nvSpPr>
            <p:spPr bwMode="auto">
              <a:xfrm>
                <a:off x="466" y="3104"/>
                <a:ext cx="4833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41" name="Line 18"/>
              <p:cNvSpPr>
                <a:spLocks noChangeShapeType="1"/>
              </p:cNvSpPr>
              <p:nvPr/>
            </p:nvSpPr>
            <p:spPr bwMode="auto">
              <a:xfrm>
                <a:off x="1765" y="574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42" name="Line 19"/>
              <p:cNvSpPr>
                <a:spLocks noChangeShapeType="1"/>
              </p:cNvSpPr>
              <p:nvPr/>
            </p:nvSpPr>
            <p:spPr bwMode="auto">
              <a:xfrm>
                <a:off x="4054" y="581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43" name="Arc 20"/>
              <p:cNvSpPr>
                <a:spLocks/>
              </p:cNvSpPr>
              <p:nvPr/>
            </p:nvSpPr>
            <p:spPr bwMode="auto">
              <a:xfrm>
                <a:off x="473" y="382"/>
                <a:ext cx="1293" cy="199"/>
              </a:xfrm>
              <a:custGeom>
                <a:avLst/>
                <a:gdLst>
                  <a:gd name="T0" fmla="*/ 0 w 21600"/>
                  <a:gd name="T1" fmla="*/ 199 h 21599"/>
                  <a:gd name="T2" fmla="*/ 1292 w 21600"/>
                  <a:gd name="T3" fmla="*/ 0 h 21599"/>
                  <a:gd name="T4" fmla="*/ 1293 w 21600"/>
                  <a:gd name="T5" fmla="*/ 199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44" name="Arc 21"/>
              <p:cNvSpPr>
                <a:spLocks/>
              </p:cNvSpPr>
              <p:nvPr/>
            </p:nvSpPr>
            <p:spPr bwMode="auto">
              <a:xfrm>
                <a:off x="466" y="375"/>
                <a:ext cx="1300" cy="206"/>
              </a:xfrm>
              <a:custGeom>
                <a:avLst/>
                <a:gdLst>
                  <a:gd name="T0" fmla="*/ 0 w 21600"/>
                  <a:gd name="T1" fmla="*/ 206 h 21599"/>
                  <a:gd name="T2" fmla="*/ 1299 w 21600"/>
                  <a:gd name="T3" fmla="*/ 0 h 21599"/>
                  <a:gd name="T4" fmla="*/ 1300 w 21600"/>
                  <a:gd name="T5" fmla="*/ 206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45" name="Arc 22"/>
              <p:cNvSpPr>
                <a:spLocks/>
              </p:cNvSpPr>
              <p:nvPr/>
            </p:nvSpPr>
            <p:spPr bwMode="auto">
              <a:xfrm>
                <a:off x="4054" y="375"/>
                <a:ext cx="1265" cy="210"/>
              </a:xfrm>
              <a:custGeom>
                <a:avLst/>
                <a:gdLst>
                  <a:gd name="T0" fmla="*/ 0 w 21616"/>
                  <a:gd name="T1" fmla="*/ 0 h 21600"/>
                  <a:gd name="T2" fmla="*/ 1265 w 21616"/>
                  <a:gd name="T3" fmla="*/ 209 h 21600"/>
                  <a:gd name="T4" fmla="*/ 1 w 21616"/>
                  <a:gd name="T5" fmla="*/ 210 h 21600"/>
                  <a:gd name="T6" fmla="*/ 0 60000 65536"/>
                  <a:gd name="T7" fmla="*/ 0 60000 65536"/>
                  <a:gd name="T8" fmla="*/ 0 60000 65536"/>
                  <a:gd name="T9" fmla="*/ 0 w 21616"/>
                  <a:gd name="T10" fmla="*/ 0 h 21600"/>
                  <a:gd name="T11" fmla="*/ 21616 w 2161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16" h="21600" fill="none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</a:path>
                  <a:path w="21616" h="21600" stroke="0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  <a:lnTo>
                      <a:pt x="17" y="21600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46" name="Line 23"/>
              <p:cNvSpPr>
                <a:spLocks noChangeShapeType="1"/>
              </p:cNvSpPr>
              <p:nvPr/>
            </p:nvSpPr>
            <p:spPr bwMode="auto">
              <a:xfrm>
                <a:off x="1759" y="375"/>
                <a:ext cx="228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6347" name="Group 28"/>
              <p:cNvGrpSpPr>
                <a:grpSpLocks/>
              </p:cNvGrpSpPr>
              <p:nvPr/>
            </p:nvGrpSpPr>
            <p:grpSpPr bwMode="auto">
              <a:xfrm>
                <a:off x="1759" y="395"/>
                <a:ext cx="1" cy="186"/>
                <a:chOff x="1759" y="395"/>
                <a:chExt cx="1" cy="186"/>
              </a:xfrm>
            </p:grpSpPr>
            <p:sp>
              <p:nvSpPr>
                <p:cNvPr id="56482" name="Line 24"/>
                <p:cNvSpPr>
                  <a:spLocks noChangeShapeType="1"/>
                </p:cNvSpPr>
                <p:nvPr/>
              </p:nvSpPr>
              <p:spPr bwMode="auto">
                <a:xfrm>
                  <a:off x="1759" y="395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83" name="Line 25"/>
                <p:cNvSpPr>
                  <a:spLocks noChangeShapeType="1"/>
                </p:cNvSpPr>
                <p:nvPr/>
              </p:nvSpPr>
              <p:spPr bwMode="auto">
                <a:xfrm>
                  <a:off x="1759" y="457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84" name="Line 26"/>
                <p:cNvSpPr>
                  <a:spLocks noChangeShapeType="1"/>
                </p:cNvSpPr>
                <p:nvPr/>
              </p:nvSpPr>
              <p:spPr bwMode="auto">
                <a:xfrm>
                  <a:off x="1759" y="51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85" name="Line 27"/>
                <p:cNvSpPr>
                  <a:spLocks noChangeShapeType="1"/>
                </p:cNvSpPr>
                <p:nvPr/>
              </p:nvSpPr>
              <p:spPr bwMode="auto">
                <a:xfrm>
                  <a:off x="1759" y="574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6348" name="Group 33"/>
              <p:cNvGrpSpPr>
                <a:grpSpLocks/>
              </p:cNvGrpSpPr>
              <p:nvPr/>
            </p:nvGrpSpPr>
            <p:grpSpPr bwMode="auto">
              <a:xfrm>
                <a:off x="4061" y="409"/>
                <a:ext cx="1" cy="186"/>
                <a:chOff x="4061" y="409"/>
                <a:chExt cx="1" cy="186"/>
              </a:xfrm>
            </p:grpSpPr>
            <p:sp>
              <p:nvSpPr>
                <p:cNvPr id="56478" name="Line 29"/>
                <p:cNvSpPr>
                  <a:spLocks noChangeShapeType="1"/>
                </p:cNvSpPr>
                <p:nvPr/>
              </p:nvSpPr>
              <p:spPr bwMode="auto">
                <a:xfrm>
                  <a:off x="4061" y="40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9" name="Line 30"/>
                <p:cNvSpPr>
                  <a:spLocks noChangeShapeType="1"/>
                </p:cNvSpPr>
                <p:nvPr/>
              </p:nvSpPr>
              <p:spPr bwMode="auto">
                <a:xfrm>
                  <a:off x="4061" y="471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80" name="Line 31"/>
                <p:cNvSpPr>
                  <a:spLocks noChangeShapeType="1"/>
                </p:cNvSpPr>
                <p:nvPr/>
              </p:nvSpPr>
              <p:spPr bwMode="auto">
                <a:xfrm>
                  <a:off x="4061" y="533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81" name="Line 32"/>
                <p:cNvSpPr>
                  <a:spLocks noChangeShapeType="1"/>
                </p:cNvSpPr>
                <p:nvPr/>
              </p:nvSpPr>
              <p:spPr bwMode="auto">
                <a:xfrm>
                  <a:off x="4061" y="588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6349" name="Line 34"/>
              <p:cNvSpPr>
                <a:spLocks noChangeShapeType="1"/>
              </p:cNvSpPr>
              <p:nvPr/>
            </p:nvSpPr>
            <p:spPr bwMode="auto">
              <a:xfrm>
                <a:off x="466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50" name="Line 35"/>
              <p:cNvSpPr>
                <a:spLocks noChangeShapeType="1"/>
              </p:cNvSpPr>
              <p:nvPr/>
            </p:nvSpPr>
            <p:spPr bwMode="auto">
              <a:xfrm>
                <a:off x="473" y="3963"/>
                <a:ext cx="4826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51" name="Line 36"/>
              <p:cNvSpPr>
                <a:spLocks noChangeShapeType="1"/>
              </p:cNvSpPr>
              <p:nvPr/>
            </p:nvSpPr>
            <p:spPr bwMode="auto">
              <a:xfrm>
                <a:off x="5305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52" name="Rectangle 37"/>
              <p:cNvSpPr>
                <a:spLocks noChangeArrowheads="1"/>
              </p:cNvSpPr>
              <p:nvPr/>
            </p:nvSpPr>
            <p:spPr bwMode="auto">
              <a:xfrm rot="-5400000">
                <a:off x="280" y="3451"/>
                <a:ext cx="53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 SELF-TEST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QUESTIONS </a:t>
                </a:r>
              </a:p>
            </p:txBody>
          </p:sp>
          <p:sp>
            <p:nvSpPr>
              <p:cNvPr id="56353" name="Rectangle 38"/>
              <p:cNvSpPr>
                <a:spLocks noChangeArrowheads="1"/>
              </p:cNvSpPr>
              <p:nvPr/>
            </p:nvSpPr>
            <p:spPr bwMode="auto">
              <a:xfrm rot="-5400000">
                <a:off x="507" y="3891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56354" name="Oval 39"/>
              <p:cNvSpPr>
                <a:spLocks noChangeArrowheads="1"/>
              </p:cNvSpPr>
              <p:nvPr/>
            </p:nvSpPr>
            <p:spPr bwMode="auto">
              <a:xfrm>
                <a:off x="2783" y="1000"/>
                <a:ext cx="1251" cy="6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55" name="Oval 40"/>
              <p:cNvSpPr>
                <a:spLocks noChangeArrowheads="1"/>
              </p:cNvSpPr>
              <p:nvPr/>
            </p:nvSpPr>
            <p:spPr bwMode="auto">
              <a:xfrm>
                <a:off x="2776" y="994"/>
                <a:ext cx="1265" cy="625"/>
              </a:xfrm>
              <a:prstGeom prst="ellips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56" name="Line 41"/>
              <p:cNvSpPr>
                <a:spLocks noChangeShapeType="1"/>
              </p:cNvSpPr>
              <p:nvPr/>
            </p:nvSpPr>
            <p:spPr bwMode="auto">
              <a:xfrm>
                <a:off x="3058" y="849"/>
                <a:ext cx="515" cy="15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57" name="Rectangle 42"/>
              <p:cNvSpPr>
                <a:spLocks noChangeArrowheads="1"/>
              </p:cNvSpPr>
              <p:nvPr/>
            </p:nvSpPr>
            <p:spPr bwMode="auto">
              <a:xfrm rot="960000">
                <a:off x="3281" y="877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is </a:t>
                </a:r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about</a:t>
                </a:r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...</a:t>
                </a:r>
                <a:endParaRPr lang="en-US">
                  <a:latin typeface="Comic Sans MS" pitchFamily="-112" charset="0"/>
                </a:endParaRPr>
              </a:p>
            </p:txBody>
          </p:sp>
          <p:grpSp>
            <p:nvGrpSpPr>
              <p:cNvPr id="56358" name="Group 62"/>
              <p:cNvGrpSpPr>
                <a:grpSpLocks/>
              </p:cNvGrpSpPr>
              <p:nvPr/>
            </p:nvGrpSpPr>
            <p:grpSpPr bwMode="auto">
              <a:xfrm>
                <a:off x="2845" y="1440"/>
                <a:ext cx="1114" cy="1"/>
                <a:chOff x="2845" y="1440"/>
                <a:chExt cx="1114" cy="1"/>
              </a:xfrm>
            </p:grpSpPr>
            <p:sp>
              <p:nvSpPr>
                <p:cNvPr id="56459" name="Line 43"/>
                <p:cNvSpPr>
                  <a:spLocks noChangeShapeType="1"/>
                </p:cNvSpPr>
                <p:nvPr/>
              </p:nvSpPr>
              <p:spPr bwMode="auto">
                <a:xfrm>
                  <a:off x="2845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0" name="Line 44"/>
                <p:cNvSpPr>
                  <a:spLocks noChangeShapeType="1"/>
                </p:cNvSpPr>
                <p:nvPr/>
              </p:nvSpPr>
              <p:spPr bwMode="auto">
                <a:xfrm>
                  <a:off x="290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1" name="Line 45"/>
                <p:cNvSpPr>
                  <a:spLocks noChangeShapeType="1"/>
                </p:cNvSpPr>
                <p:nvPr/>
              </p:nvSpPr>
              <p:spPr bwMode="auto">
                <a:xfrm>
                  <a:off x="2968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2" name="Line 46"/>
                <p:cNvSpPr>
                  <a:spLocks noChangeShapeType="1"/>
                </p:cNvSpPr>
                <p:nvPr/>
              </p:nvSpPr>
              <p:spPr bwMode="auto">
                <a:xfrm>
                  <a:off x="3030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3" name="Line 47"/>
                <p:cNvSpPr>
                  <a:spLocks noChangeShapeType="1"/>
                </p:cNvSpPr>
                <p:nvPr/>
              </p:nvSpPr>
              <p:spPr bwMode="auto">
                <a:xfrm>
                  <a:off x="3092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4" name="Line 48"/>
                <p:cNvSpPr>
                  <a:spLocks noChangeShapeType="1"/>
                </p:cNvSpPr>
                <p:nvPr/>
              </p:nvSpPr>
              <p:spPr bwMode="auto">
                <a:xfrm>
                  <a:off x="315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5" name="Line 49"/>
                <p:cNvSpPr>
                  <a:spLocks noChangeShapeType="1"/>
                </p:cNvSpPr>
                <p:nvPr/>
              </p:nvSpPr>
              <p:spPr bwMode="auto">
                <a:xfrm>
                  <a:off x="3216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6" name="Line 50"/>
                <p:cNvSpPr>
                  <a:spLocks noChangeShapeType="1"/>
                </p:cNvSpPr>
                <p:nvPr/>
              </p:nvSpPr>
              <p:spPr bwMode="auto">
                <a:xfrm>
                  <a:off x="3278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7" name="Line 51"/>
                <p:cNvSpPr>
                  <a:spLocks noChangeShapeType="1"/>
                </p:cNvSpPr>
                <p:nvPr/>
              </p:nvSpPr>
              <p:spPr bwMode="auto">
                <a:xfrm>
                  <a:off x="3340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8" name="Line 52"/>
                <p:cNvSpPr>
                  <a:spLocks noChangeShapeType="1"/>
                </p:cNvSpPr>
                <p:nvPr/>
              </p:nvSpPr>
              <p:spPr bwMode="auto">
                <a:xfrm>
                  <a:off x="3401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69" name="Line 53"/>
                <p:cNvSpPr>
                  <a:spLocks noChangeShapeType="1"/>
                </p:cNvSpPr>
                <p:nvPr/>
              </p:nvSpPr>
              <p:spPr bwMode="auto">
                <a:xfrm>
                  <a:off x="3463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0" name="Line 54"/>
                <p:cNvSpPr>
                  <a:spLocks noChangeShapeType="1"/>
                </p:cNvSpPr>
                <p:nvPr/>
              </p:nvSpPr>
              <p:spPr bwMode="auto">
                <a:xfrm>
                  <a:off x="3525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1" name="Line 55"/>
                <p:cNvSpPr>
                  <a:spLocks noChangeShapeType="1"/>
                </p:cNvSpPr>
                <p:nvPr/>
              </p:nvSpPr>
              <p:spPr bwMode="auto">
                <a:xfrm>
                  <a:off x="3587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2" name="Line 56"/>
                <p:cNvSpPr>
                  <a:spLocks noChangeShapeType="1"/>
                </p:cNvSpPr>
                <p:nvPr/>
              </p:nvSpPr>
              <p:spPr bwMode="auto">
                <a:xfrm>
                  <a:off x="3649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3" name="Line 57"/>
                <p:cNvSpPr>
                  <a:spLocks noChangeShapeType="1"/>
                </p:cNvSpPr>
                <p:nvPr/>
              </p:nvSpPr>
              <p:spPr bwMode="auto">
                <a:xfrm>
                  <a:off x="3711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4" name="Line 58"/>
                <p:cNvSpPr>
                  <a:spLocks noChangeShapeType="1"/>
                </p:cNvSpPr>
                <p:nvPr/>
              </p:nvSpPr>
              <p:spPr bwMode="auto">
                <a:xfrm>
                  <a:off x="3773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5" name="Line 59"/>
                <p:cNvSpPr>
                  <a:spLocks noChangeShapeType="1"/>
                </p:cNvSpPr>
                <p:nvPr/>
              </p:nvSpPr>
              <p:spPr bwMode="auto">
                <a:xfrm>
                  <a:off x="383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6" name="Line 60"/>
                <p:cNvSpPr>
                  <a:spLocks noChangeShapeType="1"/>
                </p:cNvSpPr>
                <p:nvPr/>
              </p:nvSpPr>
              <p:spPr bwMode="auto">
                <a:xfrm>
                  <a:off x="389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77" name="Line 61"/>
                <p:cNvSpPr>
                  <a:spLocks noChangeShapeType="1"/>
                </p:cNvSpPr>
                <p:nvPr/>
              </p:nvSpPr>
              <p:spPr bwMode="auto">
                <a:xfrm>
                  <a:off x="3958" y="1440"/>
                  <a:ext cx="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6359" name="Line 63"/>
              <p:cNvSpPr>
                <a:spLocks noChangeShapeType="1"/>
              </p:cNvSpPr>
              <p:nvPr/>
            </p:nvSpPr>
            <p:spPr bwMode="auto">
              <a:xfrm>
                <a:off x="1497" y="849"/>
                <a:ext cx="1" cy="225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0" name="Line 64"/>
              <p:cNvSpPr>
                <a:spLocks noChangeShapeType="1"/>
              </p:cNvSpPr>
              <p:nvPr/>
            </p:nvSpPr>
            <p:spPr bwMode="auto">
              <a:xfrm>
                <a:off x="473" y="1337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1" name="Line 65"/>
              <p:cNvSpPr>
                <a:spLocks noChangeShapeType="1"/>
              </p:cNvSpPr>
              <p:nvPr/>
            </p:nvSpPr>
            <p:spPr bwMode="auto">
              <a:xfrm>
                <a:off x="473" y="1172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2" name="Line 66"/>
              <p:cNvSpPr>
                <a:spLocks noChangeShapeType="1"/>
              </p:cNvSpPr>
              <p:nvPr/>
            </p:nvSpPr>
            <p:spPr bwMode="auto">
              <a:xfrm>
                <a:off x="473" y="1495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3" name="Line 67"/>
              <p:cNvSpPr>
                <a:spLocks noChangeShapeType="1"/>
              </p:cNvSpPr>
              <p:nvPr/>
            </p:nvSpPr>
            <p:spPr bwMode="auto">
              <a:xfrm>
                <a:off x="480" y="1647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4" name="Line 68"/>
              <p:cNvSpPr>
                <a:spLocks noChangeShapeType="1"/>
              </p:cNvSpPr>
              <p:nvPr/>
            </p:nvSpPr>
            <p:spPr bwMode="auto">
              <a:xfrm flipH="1">
                <a:off x="480" y="1812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5" name="Line 69"/>
              <p:cNvSpPr>
                <a:spLocks noChangeShapeType="1"/>
              </p:cNvSpPr>
              <p:nvPr/>
            </p:nvSpPr>
            <p:spPr bwMode="auto">
              <a:xfrm>
                <a:off x="480" y="2135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6" name="Line 70"/>
              <p:cNvSpPr>
                <a:spLocks noChangeShapeType="1"/>
              </p:cNvSpPr>
              <p:nvPr/>
            </p:nvSpPr>
            <p:spPr bwMode="auto">
              <a:xfrm>
                <a:off x="480" y="1970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7" name="Line 71"/>
              <p:cNvSpPr>
                <a:spLocks noChangeShapeType="1"/>
              </p:cNvSpPr>
              <p:nvPr/>
            </p:nvSpPr>
            <p:spPr bwMode="auto">
              <a:xfrm>
                <a:off x="480" y="2300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8" name="Line 72"/>
              <p:cNvSpPr>
                <a:spLocks noChangeShapeType="1"/>
              </p:cNvSpPr>
              <p:nvPr/>
            </p:nvSpPr>
            <p:spPr bwMode="auto">
              <a:xfrm>
                <a:off x="466" y="2451"/>
                <a:ext cx="102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69" name="Line 73"/>
              <p:cNvSpPr>
                <a:spLocks noChangeShapeType="1"/>
              </p:cNvSpPr>
              <p:nvPr/>
            </p:nvSpPr>
            <p:spPr bwMode="auto">
              <a:xfrm flipH="1">
                <a:off x="473" y="2616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70" name="Line 74"/>
              <p:cNvSpPr>
                <a:spLocks noChangeShapeType="1"/>
              </p:cNvSpPr>
              <p:nvPr/>
            </p:nvSpPr>
            <p:spPr bwMode="auto">
              <a:xfrm>
                <a:off x="473" y="2767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71" name="Line 75"/>
              <p:cNvSpPr>
                <a:spLocks noChangeShapeType="1"/>
              </p:cNvSpPr>
              <p:nvPr/>
            </p:nvSpPr>
            <p:spPr bwMode="auto">
              <a:xfrm>
                <a:off x="659" y="1021"/>
                <a:ext cx="1" cy="293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72" name="Line 76"/>
              <p:cNvSpPr>
                <a:spLocks noChangeShapeType="1"/>
              </p:cNvSpPr>
              <p:nvPr/>
            </p:nvSpPr>
            <p:spPr bwMode="auto">
              <a:xfrm>
                <a:off x="473" y="3104"/>
                <a:ext cx="4846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73" name="Line 77"/>
              <p:cNvSpPr>
                <a:spLocks noChangeShapeType="1"/>
              </p:cNvSpPr>
              <p:nvPr/>
            </p:nvSpPr>
            <p:spPr bwMode="auto">
              <a:xfrm>
                <a:off x="480" y="1021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74" name="Rectangle 78"/>
              <p:cNvSpPr>
                <a:spLocks noChangeArrowheads="1"/>
              </p:cNvSpPr>
              <p:nvPr/>
            </p:nvSpPr>
            <p:spPr bwMode="auto">
              <a:xfrm rot="5400000">
                <a:off x="4957" y="3457"/>
                <a:ext cx="537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RELATIONSHIPS </a:t>
                </a:r>
              </a:p>
            </p:txBody>
          </p:sp>
          <p:sp>
            <p:nvSpPr>
              <p:cNvPr id="56375" name="Rectangle 79"/>
              <p:cNvSpPr>
                <a:spLocks noChangeArrowheads="1"/>
              </p:cNvSpPr>
              <p:nvPr/>
            </p:nvSpPr>
            <p:spPr bwMode="auto">
              <a:xfrm rot="5400000">
                <a:off x="4797" y="3474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56376" name="Rectangle 80"/>
              <p:cNvSpPr>
                <a:spLocks noChangeArrowheads="1"/>
              </p:cNvSpPr>
              <p:nvPr/>
            </p:nvSpPr>
            <p:spPr bwMode="auto">
              <a:xfrm>
                <a:off x="700" y="883"/>
                <a:ext cx="5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SCHEDULE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77" name="Line 81"/>
              <p:cNvSpPr>
                <a:spLocks noChangeShapeType="1"/>
              </p:cNvSpPr>
              <p:nvPr/>
            </p:nvSpPr>
            <p:spPr bwMode="auto">
              <a:xfrm>
                <a:off x="473" y="2932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78" name="Line 82"/>
              <p:cNvSpPr>
                <a:spLocks noChangeShapeType="1"/>
              </p:cNvSpPr>
              <p:nvPr/>
            </p:nvSpPr>
            <p:spPr bwMode="auto">
              <a:xfrm>
                <a:off x="4322" y="3118"/>
                <a:ext cx="1" cy="839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79" name="Line 83"/>
              <p:cNvSpPr>
                <a:spLocks noChangeShapeType="1"/>
              </p:cNvSpPr>
              <p:nvPr/>
            </p:nvSpPr>
            <p:spPr bwMode="auto">
              <a:xfrm>
                <a:off x="4336" y="3338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80" name="Line 84"/>
              <p:cNvSpPr>
                <a:spLocks noChangeShapeType="1"/>
              </p:cNvSpPr>
              <p:nvPr/>
            </p:nvSpPr>
            <p:spPr bwMode="auto">
              <a:xfrm>
                <a:off x="4329" y="35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81" name="Line 85"/>
              <p:cNvSpPr>
                <a:spLocks noChangeShapeType="1"/>
              </p:cNvSpPr>
              <p:nvPr/>
            </p:nvSpPr>
            <p:spPr bwMode="auto">
              <a:xfrm>
                <a:off x="4329" y="37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82" name="Line 86"/>
              <p:cNvSpPr>
                <a:spLocks noChangeShapeType="1"/>
              </p:cNvSpPr>
              <p:nvPr/>
            </p:nvSpPr>
            <p:spPr bwMode="auto">
              <a:xfrm>
                <a:off x="5106" y="3111"/>
                <a:ext cx="1" cy="84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83" name="Line 87"/>
              <p:cNvSpPr>
                <a:spLocks noChangeShapeType="1"/>
              </p:cNvSpPr>
              <p:nvPr/>
            </p:nvSpPr>
            <p:spPr bwMode="auto">
              <a:xfrm>
                <a:off x="473" y="581"/>
                <a:ext cx="483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84" name="Rectangle 88"/>
              <p:cNvSpPr>
                <a:spLocks noChangeArrowheads="1"/>
              </p:cNvSpPr>
              <p:nvPr/>
            </p:nvSpPr>
            <p:spPr bwMode="auto">
              <a:xfrm>
                <a:off x="1772" y="581"/>
                <a:ext cx="2282" cy="26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85" name="Rectangle 89"/>
              <p:cNvSpPr>
                <a:spLocks noChangeArrowheads="1"/>
              </p:cNvSpPr>
              <p:nvPr/>
            </p:nvSpPr>
            <p:spPr bwMode="auto">
              <a:xfrm>
                <a:off x="1759" y="567"/>
                <a:ext cx="2309" cy="289"/>
              </a:xfrm>
              <a:prstGeom prst="rect">
                <a:avLst/>
              </a:prstGeom>
              <a:noFill/>
              <a:ln w="428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86" name="Rectangle 90"/>
              <p:cNvSpPr>
                <a:spLocks noChangeArrowheads="1"/>
              </p:cNvSpPr>
              <p:nvPr/>
            </p:nvSpPr>
            <p:spPr bwMode="auto">
              <a:xfrm>
                <a:off x="1704" y="883"/>
                <a:ext cx="30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MAP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87" name="Rectangle 91"/>
              <p:cNvSpPr>
                <a:spLocks noChangeArrowheads="1"/>
              </p:cNvSpPr>
              <p:nvPr/>
            </p:nvSpPr>
            <p:spPr bwMode="auto">
              <a:xfrm>
                <a:off x="2542" y="588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  <a:latin typeface="Arial" charset="0"/>
                  </a:rPr>
                  <a:t>CURRENT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88" name="Oval 92"/>
              <p:cNvSpPr>
                <a:spLocks noChangeArrowheads="1"/>
              </p:cNvSpPr>
              <p:nvPr/>
            </p:nvSpPr>
            <p:spPr bwMode="auto">
              <a:xfrm>
                <a:off x="1793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89" name="Oval 93"/>
              <p:cNvSpPr>
                <a:spLocks noChangeArrowheads="1"/>
              </p:cNvSpPr>
              <p:nvPr/>
            </p:nvSpPr>
            <p:spPr bwMode="auto">
              <a:xfrm>
                <a:off x="494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90" name="Oval 94"/>
              <p:cNvSpPr>
                <a:spLocks noChangeArrowheads="1"/>
              </p:cNvSpPr>
              <p:nvPr/>
            </p:nvSpPr>
            <p:spPr bwMode="auto">
              <a:xfrm>
                <a:off x="4082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91" name="Oval 95"/>
              <p:cNvSpPr>
                <a:spLocks noChangeArrowheads="1"/>
              </p:cNvSpPr>
              <p:nvPr/>
            </p:nvSpPr>
            <p:spPr bwMode="auto">
              <a:xfrm>
                <a:off x="2439" y="26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92" name="Oval 96"/>
              <p:cNvSpPr>
                <a:spLocks noChangeArrowheads="1"/>
              </p:cNvSpPr>
              <p:nvPr/>
            </p:nvSpPr>
            <p:spPr bwMode="auto">
              <a:xfrm>
                <a:off x="1532" y="884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93" name="Oval 97"/>
              <p:cNvSpPr>
                <a:spLocks noChangeArrowheads="1"/>
              </p:cNvSpPr>
              <p:nvPr/>
            </p:nvSpPr>
            <p:spPr bwMode="auto">
              <a:xfrm>
                <a:off x="5182" y="3145"/>
                <a:ext cx="96" cy="97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94" name="Oval 98"/>
              <p:cNvSpPr>
                <a:spLocks noChangeArrowheads="1"/>
              </p:cNvSpPr>
              <p:nvPr/>
            </p:nvSpPr>
            <p:spPr bwMode="auto">
              <a:xfrm>
                <a:off x="508" y="3819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95" name="Oval 99"/>
              <p:cNvSpPr>
                <a:spLocks noChangeArrowheads="1"/>
              </p:cNvSpPr>
              <p:nvPr/>
            </p:nvSpPr>
            <p:spPr bwMode="auto">
              <a:xfrm>
                <a:off x="508" y="877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396" name="Rectangle 100"/>
              <p:cNvSpPr>
                <a:spLocks noChangeArrowheads="1"/>
              </p:cNvSpPr>
              <p:nvPr/>
            </p:nvSpPr>
            <p:spPr bwMode="auto">
              <a:xfrm>
                <a:off x="1814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97" name="Rectangle 101"/>
              <p:cNvSpPr>
                <a:spLocks noChangeArrowheads="1"/>
              </p:cNvSpPr>
              <p:nvPr/>
            </p:nvSpPr>
            <p:spPr bwMode="auto">
              <a:xfrm>
                <a:off x="4109" y="588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98" name="Rectangle 102"/>
              <p:cNvSpPr>
                <a:spLocks noChangeArrowheads="1"/>
              </p:cNvSpPr>
              <p:nvPr/>
            </p:nvSpPr>
            <p:spPr bwMode="auto">
              <a:xfrm>
                <a:off x="521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399" name="Rectangle 103"/>
              <p:cNvSpPr>
                <a:spLocks noChangeArrowheads="1"/>
              </p:cNvSpPr>
              <p:nvPr/>
            </p:nvSpPr>
            <p:spPr bwMode="auto">
              <a:xfrm>
                <a:off x="2467" y="26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400" name="Rectangle 104"/>
              <p:cNvSpPr>
                <a:spLocks noChangeArrowheads="1"/>
              </p:cNvSpPr>
              <p:nvPr/>
            </p:nvSpPr>
            <p:spPr bwMode="auto">
              <a:xfrm>
                <a:off x="1566" y="883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401" name="Rectangle 105"/>
              <p:cNvSpPr>
                <a:spLocks noChangeArrowheads="1"/>
              </p:cNvSpPr>
              <p:nvPr/>
            </p:nvSpPr>
            <p:spPr bwMode="auto">
              <a:xfrm>
                <a:off x="5216" y="314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402" name="Rectangle 106"/>
              <p:cNvSpPr>
                <a:spLocks noChangeArrowheads="1"/>
              </p:cNvSpPr>
              <p:nvPr/>
            </p:nvSpPr>
            <p:spPr bwMode="auto">
              <a:xfrm>
                <a:off x="535" y="3819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7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403" name="Rectangle 107"/>
              <p:cNvSpPr>
                <a:spLocks noChangeArrowheads="1"/>
              </p:cNvSpPr>
              <p:nvPr/>
            </p:nvSpPr>
            <p:spPr bwMode="auto">
              <a:xfrm>
                <a:off x="542" y="876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8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6404" name="Rectangle 108"/>
              <p:cNvSpPr>
                <a:spLocks noChangeArrowheads="1"/>
              </p:cNvSpPr>
              <p:nvPr/>
            </p:nvSpPr>
            <p:spPr bwMode="auto">
              <a:xfrm>
                <a:off x="2013" y="404"/>
                <a:ext cx="154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The roots and consequences of civil unrest.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6405" name="Rectangle 109"/>
              <p:cNvSpPr>
                <a:spLocks noChangeArrowheads="1"/>
              </p:cNvSpPr>
              <p:nvPr/>
            </p:nvSpPr>
            <p:spPr bwMode="auto">
              <a:xfrm>
                <a:off x="2126" y="670"/>
                <a:ext cx="1394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Causes of 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06" name="Rectangle 110"/>
              <p:cNvSpPr>
                <a:spLocks noChangeArrowheads="1"/>
              </p:cNvSpPr>
              <p:nvPr/>
            </p:nvSpPr>
            <p:spPr bwMode="auto">
              <a:xfrm>
                <a:off x="570" y="684"/>
                <a:ext cx="8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Growth of the Nation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07" name="Rectangle 111"/>
              <p:cNvSpPr>
                <a:spLocks noChangeArrowheads="1"/>
              </p:cNvSpPr>
              <p:nvPr/>
            </p:nvSpPr>
            <p:spPr bwMode="auto">
              <a:xfrm>
                <a:off x="4439" y="650"/>
                <a:ext cx="576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08" name="Rectangle 112"/>
              <p:cNvSpPr>
                <a:spLocks noChangeArrowheads="1"/>
              </p:cNvSpPr>
              <p:nvPr/>
            </p:nvSpPr>
            <p:spPr bwMode="auto">
              <a:xfrm>
                <a:off x="3003" y="1162"/>
                <a:ext cx="72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  <a:latin typeface="Sand" pitchFamily="-48" charset="0"/>
                  </a:rPr>
                  <a:t>Sectionalism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09" name="Rectangle 113"/>
              <p:cNvSpPr>
                <a:spLocks noChangeArrowheads="1"/>
              </p:cNvSpPr>
              <p:nvPr/>
            </p:nvSpPr>
            <p:spPr bwMode="auto">
              <a:xfrm>
                <a:off x="3145" y="1455"/>
                <a:ext cx="47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Sand" pitchFamily="-48" charset="0"/>
                  </a:rPr>
                  <a:t>pp. 201-236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10" name="Rectangle 114"/>
              <p:cNvSpPr>
                <a:spLocks noChangeArrowheads="1"/>
              </p:cNvSpPr>
              <p:nvPr/>
            </p:nvSpPr>
            <p:spPr bwMode="auto">
              <a:xfrm>
                <a:off x="480" y="1021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1/22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1" name="Rectangle 115"/>
              <p:cNvSpPr>
                <a:spLocks noChangeArrowheads="1"/>
              </p:cNvSpPr>
              <p:nvPr/>
            </p:nvSpPr>
            <p:spPr bwMode="auto">
              <a:xfrm>
                <a:off x="514" y="1096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201-210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2" name="Rectangle 116"/>
              <p:cNvSpPr>
                <a:spLocks noChangeArrowheads="1"/>
              </p:cNvSpPr>
              <p:nvPr/>
            </p:nvSpPr>
            <p:spPr bwMode="auto">
              <a:xfrm>
                <a:off x="494" y="1346"/>
                <a:ext cx="36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1/28 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3" name="Rectangle 117"/>
              <p:cNvSpPr>
                <a:spLocks noChangeArrowheads="1"/>
              </p:cNvSpPr>
              <p:nvPr/>
            </p:nvSpPr>
            <p:spPr bwMode="auto">
              <a:xfrm>
                <a:off x="494" y="1488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1/29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4" name="Rectangle 118"/>
              <p:cNvSpPr>
                <a:spLocks noChangeArrowheads="1"/>
              </p:cNvSpPr>
              <p:nvPr/>
            </p:nvSpPr>
            <p:spPr bwMode="auto">
              <a:xfrm>
                <a:off x="514" y="1564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210-225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5" name="Rectangle 119"/>
              <p:cNvSpPr>
                <a:spLocks noChangeArrowheads="1"/>
              </p:cNvSpPr>
              <p:nvPr/>
            </p:nvSpPr>
            <p:spPr bwMode="auto">
              <a:xfrm>
                <a:off x="575" y="1817"/>
                <a:ext cx="72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"Influential Personalities"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6" name="Rectangle 120"/>
              <p:cNvSpPr>
                <a:spLocks noChangeArrowheads="1"/>
              </p:cNvSpPr>
              <p:nvPr/>
            </p:nvSpPr>
            <p:spPr bwMode="auto">
              <a:xfrm>
                <a:off x="734" y="1887"/>
                <a:ext cx="32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Project due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7" name="Rectangle 121"/>
              <p:cNvSpPr>
                <a:spLocks noChangeArrowheads="1"/>
              </p:cNvSpPr>
              <p:nvPr/>
            </p:nvSpPr>
            <p:spPr bwMode="auto">
              <a:xfrm>
                <a:off x="473" y="1982"/>
                <a:ext cx="34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1/30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8" name="Rectangle 122"/>
              <p:cNvSpPr>
                <a:spLocks noChangeArrowheads="1"/>
              </p:cNvSpPr>
              <p:nvPr/>
            </p:nvSpPr>
            <p:spPr bwMode="auto">
              <a:xfrm>
                <a:off x="514" y="2141"/>
                <a:ext cx="74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2/2 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19" name="Rectangle 123"/>
              <p:cNvSpPr>
                <a:spLocks noChangeArrowheads="1"/>
              </p:cNvSpPr>
              <p:nvPr/>
            </p:nvSpPr>
            <p:spPr bwMode="auto">
              <a:xfrm>
                <a:off x="514" y="2217"/>
                <a:ext cx="662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 over pp. 228-234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20" name="Rectangle 124"/>
              <p:cNvSpPr>
                <a:spLocks noChangeArrowheads="1"/>
              </p:cNvSpPr>
              <p:nvPr/>
            </p:nvSpPr>
            <p:spPr bwMode="auto">
              <a:xfrm>
                <a:off x="514" y="2643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21" name="Rectangle 125"/>
              <p:cNvSpPr>
                <a:spLocks noChangeArrowheads="1"/>
              </p:cNvSpPr>
              <p:nvPr/>
            </p:nvSpPr>
            <p:spPr bwMode="auto">
              <a:xfrm>
                <a:off x="514" y="2801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2/7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22" name="Rectangle 126"/>
              <p:cNvSpPr>
                <a:spLocks noChangeArrowheads="1"/>
              </p:cNvSpPr>
              <p:nvPr/>
            </p:nvSpPr>
            <p:spPr bwMode="auto">
              <a:xfrm>
                <a:off x="514" y="2973"/>
                <a:ext cx="32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23" name="Line 127"/>
              <p:cNvSpPr>
                <a:spLocks noChangeShapeType="1"/>
              </p:cNvSpPr>
              <p:nvPr/>
            </p:nvSpPr>
            <p:spPr bwMode="auto">
              <a:xfrm flipH="1">
                <a:off x="2226" y="1330"/>
                <a:ext cx="550" cy="165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24" name="Line 128"/>
              <p:cNvSpPr>
                <a:spLocks noChangeShapeType="1"/>
              </p:cNvSpPr>
              <p:nvPr/>
            </p:nvSpPr>
            <p:spPr bwMode="auto">
              <a:xfrm flipH="1">
                <a:off x="2906" y="1592"/>
                <a:ext cx="227" cy="33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25" name="Line 129"/>
              <p:cNvSpPr>
                <a:spLocks noChangeShapeType="1"/>
              </p:cNvSpPr>
              <p:nvPr/>
            </p:nvSpPr>
            <p:spPr bwMode="auto">
              <a:xfrm>
                <a:off x="3697" y="1578"/>
                <a:ext cx="247" cy="28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26" name="Line 130"/>
              <p:cNvSpPr>
                <a:spLocks noChangeShapeType="1"/>
              </p:cNvSpPr>
              <p:nvPr/>
            </p:nvSpPr>
            <p:spPr bwMode="auto">
              <a:xfrm>
                <a:off x="4027" y="1337"/>
                <a:ext cx="399" cy="17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27" name="Oval 131"/>
              <p:cNvSpPr>
                <a:spLocks noChangeArrowheads="1"/>
              </p:cNvSpPr>
              <p:nvPr/>
            </p:nvSpPr>
            <p:spPr bwMode="auto">
              <a:xfrm>
                <a:off x="1669" y="147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28" name="Oval 132"/>
              <p:cNvSpPr>
                <a:spLocks noChangeArrowheads="1"/>
              </p:cNvSpPr>
              <p:nvPr/>
            </p:nvSpPr>
            <p:spPr bwMode="auto">
              <a:xfrm>
                <a:off x="2487" y="180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29" name="Oval 133"/>
              <p:cNvSpPr>
                <a:spLocks noChangeArrowheads="1"/>
              </p:cNvSpPr>
              <p:nvPr/>
            </p:nvSpPr>
            <p:spPr bwMode="auto">
              <a:xfrm>
                <a:off x="3498" y="1805"/>
                <a:ext cx="900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30" name="Oval 134"/>
              <p:cNvSpPr>
                <a:spLocks noChangeArrowheads="1"/>
              </p:cNvSpPr>
              <p:nvPr/>
            </p:nvSpPr>
            <p:spPr bwMode="auto">
              <a:xfrm>
                <a:off x="4288" y="1447"/>
                <a:ext cx="901" cy="523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6431" name="Rectangle 135"/>
              <p:cNvSpPr>
                <a:spLocks noChangeArrowheads="1"/>
              </p:cNvSpPr>
              <p:nvPr/>
            </p:nvSpPr>
            <p:spPr bwMode="auto">
              <a:xfrm>
                <a:off x="1814" y="1626"/>
                <a:ext cx="4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Areas of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32" name="Rectangle 136"/>
              <p:cNvSpPr>
                <a:spLocks noChangeArrowheads="1"/>
              </p:cNvSpPr>
              <p:nvPr/>
            </p:nvSpPr>
            <p:spPr bwMode="auto">
              <a:xfrm>
                <a:off x="1814" y="1736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33" name="Rectangle 137"/>
              <p:cNvSpPr>
                <a:spLocks noChangeArrowheads="1"/>
              </p:cNvSpPr>
              <p:nvPr/>
            </p:nvSpPr>
            <p:spPr bwMode="auto">
              <a:xfrm>
                <a:off x="2673" y="1894"/>
                <a:ext cx="59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Differences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34" name="Rectangle 138"/>
              <p:cNvSpPr>
                <a:spLocks noChangeArrowheads="1"/>
              </p:cNvSpPr>
              <p:nvPr/>
            </p:nvSpPr>
            <p:spPr bwMode="auto">
              <a:xfrm>
                <a:off x="2673" y="2004"/>
                <a:ext cx="45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between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35" name="Rectangle 139"/>
              <p:cNvSpPr>
                <a:spLocks noChangeArrowheads="1"/>
              </p:cNvSpPr>
              <p:nvPr/>
            </p:nvSpPr>
            <p:spPr bwMode="auto">
              <a:xfrm>
                <a:off x="2673" y="2114"/>
                <a:ext cx="46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areas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36" name="Rectangle 140"/>
              <p:cNvSpPr>
                <a:spLocks noChangeArrowheads="1"/>
              </p:cNvSpPr>
              <p:nvPr/>
            </p:nvSpPr>
            <p:spPr bwMode="auto">
              <a:xfrm>
                <a:off x="3690" y="1922"/>
                <a:ext cx="49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Events in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37" name="Rectangle 141"/>
              <p:cNvSpPr>
                <a:spLocks noChangeArrowheads="1"/>
              </p:cNvSpPr>
              <p:nvPr/>
            </p:nvSpPr>
            <p:spPr bwMode="auto">
              <a:xfrm>
                <a:off x="3690" y="2032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38" name="Rectangle 142"/>
              <p:cNvSpPr>
                <a:spLocks noChangeArrowheads="1"/>
              </p:cNvSpPr>
              <p:nvPr/>
            </p:nvSpPr>
            <p:spPr bwMode="auto">
              <a:xfrm>
                <a:off x="4439" y="1523"/>
                <a:ext cx="436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Leaders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39" name="Rectangle 143"/>
              <p:cNvSpPr>
                <a:spLocks noChangeArrowheads="1"/>
              </p:cNvSpPr>
              <p:nvPr/>
            </p:nvSpPr>
            <p:spPr bwMode="auto">
              <a:xfrm>
                <a:off x="4439" y="1633"/>
                <a:ext cx="5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across the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40" name="Rectangle 144"/>
              <p:cNvSpPr>
                <a:spLocks noChangeArrowheads="1"/>
              </p:cNvSpPr>
              <p:nvPr/>
            </p:nvSpPr>
            <p:spPr bwMode="auto">
              <a:xfrm>
                <a:off x="4439" y="1743"/>
                <a:ext cx="2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41" name="Rectangle 145"/>
              <p:cNvSpPr>
                <a:spLocks noChangeArrowheads="1"/>
              </p:cNvSpPr>
              <p:nvPr/>
            </p:nvSpPr>
            <p:spPr bwMode="auto">
              <a:xfrm>
                <a:off x="2219" y="1282"/>
                <a:ext cx="41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based on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42" name="Rectangle 146"/>
              <p:cNvSpPr>
                <a:spLocks noChangeArrowheads="1"/>
              </p:cNvSpPr>
              <p:nvPr/>
            </p:nvSpPr>
            <p:spPr bwMode="auto">
              <a:xfrm>
                <a:off x="2623" y="1695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emerged  because of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43" name="Rectangle 147"/>
              <p:cNvSpPr>
                <a:spLocks noChangeArrowheads="1"/>
              </p:cNvSpPr>
              <p:nvPr/>
            </p:nvSpPr>
            <p:spPr bwMode="auto">
              <a:xfrm>
                <a:off x="3481" y="1706"/>
                <a:ext cx="59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became greater with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44" name="Rectangle 148"/>
              <p:cNvSpPr>
                <a:spLocks noChangeArrowheads="1"/>
              </p:cNvSpPr>
              <p:nvPr/>
            </p:nvSpPr>
            <p:spPr bwMode="auto">
              <a:xfrm>
                <a:off x="4130" y="1296"/>
                <a:ext cx="5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influenced by 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6445" name="Rectangle 149"/>
              <p:cNvSpPr>
                <a:spLocks noChangeArrowheads="1"/>
              </p:cNvSpPr>
              <p:nvPr/>
            </p:nvSpPr>
            <p:spPr bwMode="auto">
              <a:xfrm>
                <a:off x="4405" y="3180"/>
                <a:ext cx="38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descriptive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6446" name="Rectangle 150"/>
              <p:cNvSpPr>
                <a:spLocks noChangeArrowheads="1"/>
              </p:cNvSpPr>
              <p:nvPr/>
            </p:nvSpPr>
            <p:spPr bwMode="auto">
              <a:xfrm>
                <a:off x="4398" y="3586"/>
                <a:ext cx="431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cause/effect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6447" name="Rectangle 151"/>
              <p:cNvSpPr>
                <a:spLocks noChangeArrowheads="1"/>
              </p:cNvSpPr>
              <p:nvPr/>
            </p:nvSpPr>
            <p:spPr bwMode="auto">
              <a:xfrm>
                <a:off x="734" y="3201"/>
                <a:ext cx="243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was sectionalism as it existed in the U. S.  of 1860?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48" name="Rectangle 152"/>
              <p:cNvSpPr>
                <a:spLocks noChangeArrowheads="1"/>
              </p:cNvSpPr>
              <p:nvPr/>
            </p:nvSpPr>
            <p:spPr bwMode="auto">
              <a:xfrm>
                <a:off x="728" y="3448"/>
                <a:ext cx="358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How did the differences in the sections of the U.S. in 1860 contribute to the start of the Civil War?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49" name="Rectangle 153"/>
              <p:cNvSpPr>
                <a:spLocks noChangeArrowheads="1"/>
              </p:cNvSpPr>
              <p:nvPr/>
            </p:nvSpPr>
            <p:spPr bwMode="auto">
              <a:xfrm>
                <a:off x="710" y="3551"/>
                <a:ext cx="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>
                  <a:latin typeface="Times" pitchFamily="-112" charset="0"/>
                </a:endParaRPr>
              </a:p>
            </p:txBody>
          </p:sp>
          <p:grpSp>
            <p:nvGrpSpPr>
              <p:cNvPr id="56450" name="Group 156"/>
              <p:cNvGrpSpPr>
                <a:grpSpLocks/>
              </p:cNvGrpSpPr>
              <p:nvPr/>
            </p:nvGrpSpPr>
            <p:grpSpPr bwMode="auto">
              <a:xfrm>
                <a:off x="1484" y="444"/>
                <a:ext cx="529" cy="55"/>
                <a:chOff x="1484" y="444"/>
                <a:chExt cx="529" cy="55"/>
              </a:xfrm>
            </p:grpSpPr>
            <p:sp>
              <p:nvSpPr>
                <p:cNvPr id="56457" name="Freeform 154"/>
                <p:cNvSpPr>
                  <a:spLocks/>
                </p:cNvSpPr>
                <p:nvPr/>
              </p:nvSpPr>
              <p:spPr bwMode="auto">
                <a:xfrm>
                  <a:off x="1484" y="444"/>
                  <a:ext cx="96" cy="55"/>
                </a:xfrm>
                <a:custGeom>
                  <a:avLst/>
                  <a:gdLst>
                    <a:gd name="T0" fmla="*/ 0 w 96"/>
                    <a:gd name="T1" fmla="*/ 27 h 55"/>
                    <a:gd name="T2" fmla="*/ 96 w 96"/>
                    <a:gd name="T3" fmla="*/ 0 h 55"/>
                    <a:gd name="T4" fmla="*/ 96 w 96"/>
                    <a:gd name="T5" fmla="*/ 27 h 55"/>
                    <a:gd name="T6" fmla="*/ 96 w 96"/>
                    <a:gd name="T7" fmla="*/ 55 h 55"/>
                    <a:gd name="T8" fmla="*/ 0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0" y="27"/>
                      </a:moveTo>
                      <a:lnTo>
                        <a:pt x="96" y="0"/>
                      </a:lnTo>
                      <a:lnTo>
                        <a:pt x="96" y="27"/>
                      </a:lnTo>
                      <a:lnTo>
                        <a:pt x="96" y="55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58" name="Line 155"/>
                <p:cNvSpPr>
                  <a:spLocks noChangeShapeType="1"/>
                </p:cNvSpPr>
                <p:nvPr/>
              </p:nvSpPr>
              <p:spPr bwMode="auto">
                <a:xfrm flipH="1">
                  <a:off x="1580" y="471"/>
                  <a:ext cx="433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6451" name="Group 159"/>
              <p:cNvGrpSpPr>
                <a:grpSpLocks/>
              </p:cNvGrpSpPr>
              <p:nvPr/>
            </p:nvGrpSpPr>
            <p:grpSpPr bwMode="auto">
              <a:xfrm>
                <a:off x="3944" y="457"/>
                <a:ext cx="591" cy="55"/>
                <a:chOff x="3807" y="444"/>
                <a:chExt cx="591" cy="55"/>
              </a:xfrm>
            </p:grpSpPr>
            <p:sp>
              <p:nvSpPr>
                <p:cNvPr id="56455" name="Freeform 157"/>
                <p:cNvSpPr>
                  <a:spLocks/>
                </p:cNvSpPr>
                <p:nvPr/>
              </p:nvSpPr>
              <p:spPr bwMode="auto">
                <a:xfrm>
                  <a:off x="4302" y="444"/>
                  <a:ext cx="96" cy="55"/>
                </a:xfrm>
                <a:custGeom>
                  <a:avLst/>
                  <a:gdLst>
                    <a:gd name="T0" fmla="*/ 96 w 96"/>
                    <a:gd name="T1" fmla="*/ 27 h 55"/>
                    <a:gd name="T2" fmla="*/ 0 w 96"/>
                    <a:gd name="T3" fmla="*/ 55 h 55"/>
                    <a:gd name="T4" fmla="*/ 0 w 96"/>
                    <a:gd name="T5" fmla="*/ 27 h 55"/>
                    <a:gd name="T6" fmla="*/ 0 w 96"/>
                    <a:gd name="T7" fmla="*/ 0 h 55"/>
                    <a:gd name="T8" fmla="*/ 96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96" y="27"/>
                      </a:moveTo>
                      <a:lnTo>
                        <a:pt x="0" y="55"/>
                      </a:ln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96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6456" name="Line 158"/>
                <p:cNvSpPr>
                  <a:spLocks noChangeShapeType="1"/>
                </p:cNvSpPr>
                <p:nvPr/>
              </p:nvSpPr>
              <p:spPr bwMode="auto">
                <a:xfrm>
                  <a:off x="3807" y="471"/>
                  <a:ext cx="495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6452" name="Rectangle 160"/>
              <p:cNvSpPr>
                <a:spLocks noChangeArrowheads="1"/>
              </p:cNvSpPr>
              <p:nvPr/>
            </p:nvSpPr>
            <p:spPr bwMode="auto">
              <a:xfrm>
                <a:off x="4323" y="3386"/>
                <a:ext cx="61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compare/contrast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6453" name="Rectangle 161"/>
              <p:cNvSpPr>
                <a:spLocks noChangeArrowheads="1"/>
              </p:cNvSpPr>
              <p:nvPr/>
            </p:nvSpPr>
            <p:spPr bwMode="auto">
              <a:xfrm>
                <a:off x="4322" y="271"/>
                <a:ext cx="1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Sand" pitchFamily="-48" charset="0"/>
                  </a:rPr>
                  <a:t>1/22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6454" name="Rectangle 162"/>
              <p:cNvSpPr>
                <a:spLocks noChangeArrowheads="1"/>
              </p:cNvSpPr>
              <p:nvPr/>
            </p:nvSpPr>
            <p:spPr bwMode="auto">
              <a:xfrm>
                <a:off x="741" y="3778"/>
                <a:ext cx="23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examples of sectionalism exist in the world today?</a:t>
                </a:r>
                <a:endParaRPr lang="en-US">
                  <a:latin typeface="Sand" pitchFamily="-48" charset="0"/>
                </a:endParaRPr>
              </a:p>
            </p:txBody>
          </p:sp>
        </p:grpSp>
      </p:grpSp>
      <p:pic>
        <p:nvPicPr>
          <p:cNvPr id="56325" name="Picture 164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4D12DD-7275-4F17-A4C8-4255D2517B8F}" type="slidenum">
              <a:rPr lang="en-US"/>
              <a:pPr/>
              <a:t>19</a:t>
            </a:fld>
            <a:endParaRPr lang="en-US"/>
          </a:p>
        </p:txBody>
      </p:sp>
      <p:sp>
        <p:nvSpPr>
          <p:cNvPr id="12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57348" name="Group 131"/>
          <p:cNvGrpSpPr>
            <a:grpSpLocks/>
          </p:cNvGrpSpPr>
          <p:nvPr/>
        </p:nvGrpSpPr>
        <p:grpSpPr bwMode="auto">
          <a:xfrm>
            <a:off x="249238" y="-11113"/>
            <a:ext cx="8415337" cy="6765926"/>
            <a:chOff x="157" y="-7"/>
            <a:chExt cx="5301" cy="4262"/>
          </a:xfrm>
        </p:grpSpPr>
        <p:sp>
          <p:nvSpPr>
            <p:cNvPr id="57350" name="Rectangle 4"/>
            <p:cNvSpPr>
              <a:spLocks noChangeArrowheads="1"/>
            </p:cNvSpPr>
            <p:nvPr/>
          </p:nvSpPr>
          <p:spPr bwMode="auto">
            <a:xfrm>
              <a:off x="303" y="240"/>
              <a:ext cx="5147" cy="3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800">
                <a:latin typeface="Sand" pitchFamily="-48" charset="0"/>
              </a:endParaRPr>
            </a:p>
          </p:txBody>
        </p:sp>
        <p:sp>
          <p:nvSpPr>
            <p:cNvPr id="57351" name="Rectangle 5"/>
            <p:cNvSpPr>
              <a:spLocks noChangeArrowheads="1"/>
            </p:cNvSpPr>
            <p:nvPr/>
          </p:nvSpPr>
          <p:spPr bwMode="auto">
            <a:xfrm>
              <a:off x="295" y="233"/>
              <a:ext cx="5163" cy="3765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52" name="Rectangle 6"/>
            <p:cNvSpPr>
              <a:spLocks noChangeArrowheads="1"/>
            </p:cNvSpPr>
            <p:nvPr/>
          </p:nvSpPr>
          <p:spPr bwMode="auto">
            <a:xfrm>
              <a:off x="3892" y="36"/>
              <a:ext cx="20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Arial" charset="0"/>
              </a:endParaRPr>
            </a:p>
          </p:txBody>
        </p:sp>
        <p:sp>
          <p:nvSpPr>
            <p:cNvPr id="57353" name="Rectangle 7"/>
            <p:cNvSpPr>
              <a:spLocks noChangeArrowheads="1"/>
            </p:cNvSpPr>
            <p:nvPr/>
          </p:nvSpPr>
          <p:spPr bwMode="auto">
            <a:xfrm>
              <a:off x="3892" y="124"/>
              <a:ext cx="19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Arial" charset="0"/>
              </a:endParaRPr>
            </a:p>
          </p:txBody>
        </p:sp>
        <p:sp>
          <p:nvSpPr>
            <p:cNvPr id="57354" name="Line 8"/>
            <p:cNvSpPr>
              <a:spLocks noChangeShapeType="1"/>
            </p:cNvSpPr>
            <p:nvPr/>
          </p:nvSpPr>
          <p:spPr bwMode="auto">
            <a:xfrm>
              <a:off x="4118" y="95"/>
              <a:ext cx="134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55" name="Line 9"/>
            <p:cNvSpPr>
              <a:spLocks noChangeShapeType="1"/>
            </p:cNvSpPr>
            <p:nvPr/>
          </p:nvSpPr>
          <p:spPr bwMode="auto">
            <a:xfrm>
              <a:off x="4133" y="189"/>
              <a:ext cx="131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56" name="Rectangle 10"/>
            <p:cNvSpPr>
              <a:spLocks noChangeArrowheads="1"/>
            </p:cNvSpPr>
            <p:nvPr/>
          </p:nvSpPr>
          <p:spPr bwMode="auto">
            <a:xfrm>
              <a:off x="324" y="51"/>
              <a:ext cx="1217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700" b="1">
                  <a:solidFill>
                    <a:srgbClr val="000000"/>
                  </a:solidFill>
                  <a:latin typeface="Arial" charset="0"/>
                </a:rPr>
                <a:t>The Unit Organizer</a:t>
              </a:r>
              <a:endParaRPr lang="en-US">
                <a:latin typeface="Arial" charset="0"/>
              </a:endParaRPr>
            </a:p>
          </p:txBody>
        </p:sp>
        <p:sp>
          <p:nvSpPr>
            <p:cNvPr id="57357" name="Line 11"/>
            <p:cNvSpPr>
              <a:spLocks noChangeShapeType="1"/>
            </p:cNvSpPr>
            <p:nvPr/>
          </p:nvSpPr>
          <p:spPr bwMode="auto">
            <a:xfrm>
              <a:off x="324" y="3546"/>
              <a:ext cx="5112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58" name="Rectangle 12"/>
            <p:cNvSpPr>
              <a:spLocks noChangeArrowheads="1"/>
            </p:cNvSpPr>
            <p:nvPr/>
          </p:nvSpPr>
          <p:spPr bwMode="auto">
            <a:xfrm rot="-5400000">
              <a:off x="228" y="4076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Times" pitchFamily="-112" charset="0"/>
              </a:endParaRPr>
            </a:p>
          </p:txBody>
        </p:sp>
        <p:sp>
          <p:nvSpPr>
            <p:cNvPr id="57359" name="Rectangle 13"/>
            <p:cNvSpPr>
              <a:spLocks noChangeArrowheads="1"/>
            </p:cNvSpPr>
            <p:nvPr/>
          </p:nvSpPr>
          <p:spPr bwMode="auto">
            <a:xfrm rot="-5400000">
              <a:off x="228" y="4140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Arial" charset="0"/>
              </a:endParaRPr>
            </a:p>
          </p:txBody>
        </p:sp>
        <p:sp>
          <p:nvSpPr>
            <p:cNvPr id="57360" name="Rectangle 14"/>
            <p:cNvSpPr>
              <a:spLocks noChangeArrowheads="1"/>
            </p:cNvSpPr>
            <p:nvPr/>
          </p:nvSpPr>
          <p:spPr bwMode="auto">
            <a:xfrm rot="-5400000">
              <a:off x="288" y="3646"/>
              <a:ext cx="377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NEW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SELF-TEST</a:t>
              </a: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QUESTIONS</a:t>
              </a:r>
            </a:p>
          </p:txBody>
        </p:sp>
        <p:sp>
          <p:nvSpPr>
            <p:cNvPr id="57361" name="Rectangle 15"/>
            <p:cNvSpPr>
              <a:spLocks noChangeArrowheads="1"/>
            </p:cNvSpPr>
            <p:nvPr/>
          </p:nvSpPr>
          <p:spPr bwMode="auto">
            <a:xfrm rot="-5400000">
              <a:off x="42" y="3390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Arial" charset="0"/>
              </a:endParaRPr>
            </a:p>
          </p:txBody>
        </p:sp>
        <p:sp>
          <p:nvSpPr>
            <p:cNvPr id="57362" name="Line 16"/>
            <p:cNvSpPr>
              <a:spLocks noChangeShapeType="1"/>
            </p:cNvSpPr>
            <p:nvPr/>
          </p:nvSpPr>
          <p:spPr bwMode="auto">
            <a:xfrm>
              <a:off x="645" y="3546"/>
              <a:ext cx="1" cy="43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63" name="Rectangle 17"/>
            <p:cNvSpPr>
              <a:spLocks noChangeArrowheads="1"/>
            </p:cNvSpPr>
            <p:nvPr/>
          </p:nvSpPr>
          <p:spPr bwMode="auto">
            <a:xfrm>
              <a:off x="455" y="248"/>
              <a:ext cx="81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Expanded 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57364" name="Line 18"/>
            <p:cNvSpPr>
              <a:spLocks noChangeShapeType="1"/>
            </p:cNvSpPr>
            <p:nvPr/>
          </p:nvSpPr>
          <p:spPr bwMode="auto">
            <a:xfrm>
              <a:off x="2298" y="291"/>
              <a:ext cx="728" cy="204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65" name="Rectangle 19"/>
            <p:cNvSpPr>
              <a:spLocks noChangeArrowheads="1"/>
            </p:cNvSpPr>
            <p:nvPr/>
          </p:nvSpPr>
          <p:spPr bwMode="auto">
            <a:xfrm>
              <a:off x="1730" y="95"/>
              <a:ext cx="2111" cy="1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66" name="Rectangle 20"/>
            <p:cNvSpPr>
              <a:spLocks noChangeArrowheads="1"/>
            </p:cNvSpPr>
            <p:nvPr/>
          </p:nvSpPr>
          <p:spPr bwMode="auto">
            <a:xfrm>
              <a:off x="1715" y="80"/>
              <a:ext cx="2141" cy="226"/>
            </a:xfrm>
            <a:prstGeom prst="rect">
              <a:avLst/>
            </a:prstGeom>
            <a:noFill/>
            <a:ln w="460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67" name="Rectangle 21"/>
            <p:cNvSpPr>
              <a:spLocks noChangeArrowheads="1"/>
            </p:cNvSpPr>
            <p:nvPr/>
          </p:nvSpPr>
          <p:spPr bwMode="auto">
            <a:xfrm rot="960000">
              <a:off x="2625" y="338"/>
              <a:ext cx="33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57368" name="Oval 22"/>
            <p:cNvSpPr>
              <a:spLocks noChangeArrowheads="1"/>
            </p:cNvSpPr>
            <p:nvPr/>
          </p:nvSpPr>
          <p:spPr bwMode="auto">
            <a:xfrm>
              <a:off x="346" y="255"/>
              <a:ext cx="102" cy="10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69" name="Oval 23"/>
            <p:cNvSpPr>
              <a:spLocks noChangeArrowheads="1"/>
            </p:cNvSpPr>
            <p:nvPr/>
          </p:nvSpPr>
          <p:spPr bwMode="auto">
            <a:xfrm>
              <a:off x="346" y="3575"/>
              <a:ext cx="102" cy="10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70" name="Rectangle 24"/>
            <p:cNvSpPr>
              <a:spLocks noChangeArrowheads="1"/>
            </p:cNvSpPr>
            <p:nvPr/>
          </p:nvSpPr>
          <p:spPr bwMode="auto">
            <a:xfrm>
              <a:off x="372" y="263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9</a:t>
              </a:r>
              <a:endParaRPr lang="en-US">
                <a:latin typeface="Arial" charset="0"/>
              </a:endParaRPr>
            </a:p>
          </p:txBody>
        </p:sp>
        <p:sp>
          <p:nvSpPr>
            <p:cNvPr id="57371" name="Rectangle 25"/>
            <p:cNvSpPr>
              <a:spLocks noChangeArrowheads="1"/>
            </p:cNvSpPr>
            <p:nvPr/>
          </p:nvSpPr>
          <p:spPr bwMode="auto">
            <a:xfrm>
              <a:off x="368" y="3591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>
                <a:latin typeface="Arial" charset="0"/>
              </a:endParaRPr>
            </a:p>
          </p:txBody>
        </p:sp>
        <p:sp>
          <p:nvSpPr>
            <p:cNvPr id="57372" name="Rectangle 26"/>
            <p:cNvSpPr>
              <a:spLocks noChangeArrowheads="1"/>
            </p:cNvSpPr>
            <p:nvPr/>
          </p:nvSpPr>
          <p:spPr bwMode="auto">
            <a:xfrm>
              <a:off x="1249" y="3677"/>
              <a:ext cx="286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How did national events and leaders pull the different sections of the U.S. apart? 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57373" name="Rectangle 27"/>
            <p:cNvSpPr>
              <a:spLocks noChangeArrowheads="1"/>
            </p:cNvSpPr>
            <p:nvPr/>
          </p:nvSpPr>
          <p:spPr bwMode="auto">
            <a:xfrm>
              <a:off x="1981" y="116"/>
              <a:ext cx="149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500">
                  <a:solidFill>
                    <a:srgbClr val="000000"/>
                  </a:solidFill>
                  <a:latin typeface="Sand" pitchFamily="-48" charset="0"/>
                </a:rPr>
                <a:t>The Causes of the Civil War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57374" name="Rectangle 28"/>
            <p:cNvSpPr>
              <a:spLocks noChangeArrowheads="1"/>
            </p:cNvSpPr>
            <p:nvPr/>
          </p:nvSpPr>
          <p:spPr bwMode="auto">
            <a:xfrm>
              <a:off x="4344" y="-7"/>
              <a:ext cx="53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Elida Cordora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57375" name="Rectangle 29"/>
            <p:cNvSpPr>
              <a:spLocks noChangeArrowheads="1"/>
            </p:cNvSpPr>
            <p:nvPr/>
          </p:nvSpPr>
          <p:spPr bwMode="auto">
            <a:xfrm>
              <a:off x="4300" y="94"/>
              <a:ext cx="15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1/22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57376" name="Line 30"/>
            <p:cNvSpPr>
              <a:spLocks noChangeShapeType="1"/>
            </p:cNvSpPr>
            <p:nvPr/>
          </p:nvSpPr>
          <p:spPr bwMode="auto">
            <a:xfrm>
              <a:off x="3499" y="1638"/>
              <a:ext cx="1" cy="150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77" name="Line 31"/>
            <p:cNvSpPr>
              <a:spLocks noChangeShapeType="1"/>
            </p:cNvSpPr>
            <p:nvPr/>
          </p:nvSpPr>
          <p:spPr bwMode="auto">
            <a:xfrm>
              <a:off x="3135" y="947"/>
              <a:ext cx="466" cy="35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78" name="Line 32"/>
            <p:cNvSpPr>
              <a:spLocks noChangeShapeType="1"/>
            </p:cNvSpPr>
            <p:nvPr/>
          </p:nvSpPr>
          <p:spPr bwMode="auto">
            <a:xfrm flipH="1">
              <a:off x="2414" y="961"/>
              <a:ext cx="175" cy="35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79" name="Line 33"/>
            <p:cNvSpPr>
              <a:spLocks noChangeShapeType="1"/>
            </p:cNvSpPr>
            <p:nvPr/>
          </p:nvSpPr>
          <p:spPr bwMode="auto">
            <a:xfrm flipH="1">
              <a:off x="1730" y="757"/>
              <a:ext cx="626" cy="18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80" name="Line 34"/>
            <p:cNvSpPr>
              <a:spLocks noChangeShapeType="1"/>
            </p:cNvSpPr>
            <p:nvPr/>
          </p:nvSpPr>
          <p:spPr bwMode="auto">
            <a:xfrm>
              <a:off x="3470" y="750"/>
              <a:ext cx="1012" cy="20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81" name="Oval 35"/>
            <p:cNvSpPr>
              <a:spLocks noChangeArrowheads="1"/>
            </p:cNvSpPr>
            <p:nvPr/>
          </p:nvSpPr>
          <p:spPr bwMode="auto">
            <a:xfrm>
              <a:off x="2276" y="473"/>
              <a:ext cx="1238" cy="561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82" name="Oval 36"/>
            <p:cNvSpPr>
              <a:spLocks noChangeArrowheads="1"/>
            </p:cNvSpPr>
            <p:nvPr/>
          </p:nvSpPr>
          <p:spPr bwMode="auto">
            <a:xfrm>
              <a:off x="2269" y="466"/>
              <a:ext cx="1252" cy="5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7383" name="Group 54"/>
            <p:cNvGrpSpPr>
              <a:grpSpLocks/>
            </p:cNvGrpSpPr>
            <p:nvPr/>
          </p:nvGrpSpPr>
          <p:grpSpPr bwMode="auto">
            <a:xfrm>
              <a:off x="2370" y="874"/>
              <a:ext cx="1064" cy="1"/>
              <a:chOff x="2370" y="874"/>
              <a:chExt cx="1064" cy="1"/>
            </a:xfrm>
          </p:grpSpPr>
          <p:sp>
            <p:nvSpPr>
              <p:cNvPr id="57450" name="Line 37"/>
              <p:cNvSpPr>
                <a:spLocks noChangeShapeType="1"/>
              </p:cNvSpPr>
              <p:nvPr/>
            </p:nvSpPr>
            <p:spPr bwMode="auto">
              <a:xfrm>
                <a:off x="2370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1" name="Line 38"/>
              <p:cNvSpPr>
                <a:spLocks noChangeShapeType="1"/>
              </p:cNvSpPr>
              <p:nvPr/>
            </p:nvSpPr>
            <p:spPr bwMode="auto">
              <a:xfrm>
                <a:off x="2436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2" name="Line 39"/>
              <p:cNvSpPr>
                <a:spLocks noChangeShapeType="1"/>
              </p:cNvSpPr>
              <p:nvPr/>
            </p:nvSpPr>
            <p:spPr bwMode="auto">
              <a:xfrm>
                <a:off x="2502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3" name="Line 40"/>
              <p:cNvSpPr>
                <a:spLocks noChangeShapeType="1"/>
              </p:cNvSpPr>
              <p:nvPr/>
            </p:nvSpPr>
            <p:spPr bwMode="auto">
              <a:xfrm>
                <a:off x="2567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4" name="Line 41"/>
              <p:cNvSpPr>
                <a:spLocks noChangeShapeType="1"/>
              </p:cNvSpPr>
              <p:nvPr/>
            </p:nvSpPr>
            <p:spPr bwMode="auto">
              <a:xfrm>
                <a:off x="2633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5" name="Line 42"/>
              <p:cNvSpPr>
                <a:spLocks noChangeShapeType="1"/>
              </p:cNvSpPr>
              <p:nvPr/>
            </p:nvSpPr>
            <p:spPr bwMode="auto">
              <a:xfrm>
                <a:off x="2698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6" name="Line 43"/>
              <p:cNvSpPr>
                <a:spLocks noChangeShapeType="1"/>
              </p:cNvSpPr>
              <p:nvPr/>
            </p:nvSpPr>
            <p:spPr bwMode="auto">
              <a:xfrm>
                <a:off x="2764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7" name="Line 44"/>
              <p:cNvSpPr>
                <a:spLocks noChangeShapeType="1"/>
              </p:cNvSpPr>
              <p:nvPr/>
            </p:nvSpPr>
            <p:spPr bwMode="auto">
              <a:xfrm>
                <a:off x="2829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8" name="Line 45"/>
              <p:cNvSpPr>
                <a:spLocks noChangeShapeType="1"/>
              </p:cNvSpPr>
              <p:nvPr/>
            </p:nvSpPr>
            <p:spPr bwMode="auto">
              <a:xfrm>
                <a:off x="2895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59" name="Line 46"/>
              <p:cNvSpPr>
                <a:spLocks noChangeShapeType="1"/>
              </p:cNvSpPr>
              <p:nvPr/>
            </p:nvSpPr>
            <p:spPr bwMode="auto">
              <a:xfrm>
                <a:off x="2960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60" name="Line 47"/>
              <p:cNvSpPr>
                <a:spLocks noChangeShapeType="1"/>
              </p:cNvSpPr>
              <p:nvPr/>
            </p:nvSpPr>
            <p:spPr bwMode="auto">
              <a:xfrm>
                <a:off x="3026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61" name="Line 48"/>
              <p:cNvSpPr>
                <a:spLocks noChangeShapeType="1"/>
              </p:cNvSpPr>
              <p:nvPr/>
            </p:nvSpPr>
            <p:spPr bwMode="auto">
              <a:xfrm>
                <a:off x="3091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62" name="Line 49"/>
              <p:cNvSpPr>
                <a:spLocks noChangeShapeType="1"/>
              </p:cNvSpPr>
              <p:nvPr/>
            </p:nvSpPr>
            <p:spPr bwMode="auto">
              <a:xfrm>
                <a:off x="3157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63" name="Line 50"/>
              <p:cNvSpPr>
                <a:spLocks noChangeShapeType="1"/>
              </p:cNvSpPr>
              <p:nvPr/>
            </p:nvSpPr>
            <p:spPr bwMode="auto">
              <a:xfrm>
                <a:off x="3222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64" name="Line 51"/>
              <p:cNvSpPr>
                <a:spLocks noChangeShapeType="1"/>
              </p:cNvSpPr>
              <p:nvPr/>
            </p:nvSpPr>
            <p:spPr bwMode="auto">
              <a:xfrm>
                <a:off x="3288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65" name="Line 52"/>
              <p:cNvSpPr>
                <a:spLocks noChangeShapeType="1"/>
              </p:cNvSpPr>
              <p:nvPr/>
            </p:nvSpPr>
            <p:spPr bwMode="auto">
              <a:xfrm>
                <a:off x="3353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7466" name="Line 53"/>
              <p:cNvSpPr>
                <a:spLocks noChangeShapeType="1"/>
              </p:cNvSpPr>
              <p:nvPr/>
            </p:nvSpPr>
            <p:spPr bwMode="auto">
              <a:xfrm>
                <a:off x="3419" y="874"/>
                <a:ext cx="1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57384" name="Rectangle 55"/>
            <p:cNvSpPr>
              <a:spLocks noChangeArrowheads="1"/>
            </p:cNvSpPr>
            <p:nvPr/>
          </p:nvSpPr>
          <p:spPr bwMode="auto">
            <a:xfrm>
              <a:off x="2458" y="634"/>
              <a:ext cx="77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700">
                  <a:solidFill>
                    <a:srgbClr val="000000"/>
                  </a:solidFill>
                  <a:latin typeface="Sand" pitchFamily="-48" charset="0"/>
                </a:rPr>
                <a:t>Sectionalism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57385" name="Rectangle 56"/>
            <p:cNvSpPr>
              <a:spLocks noChangeArrowheads="1"/>
            </p:cNvSpPr>
            <p:nvPr/>
          </p:nvSpPr>
          <p:spPr bwMode="auto">
            <a:xfrm>
              <a:off x="2650" y="896"/>
              <a:ext cx="47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pp. 201-236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57386" name="Line 57"/>
            <p:cNvSpPr>
              <a:spLocks noChangeShapeType="1"/>
            </p:cNvSpPr>
            <p:nvPr/>
          </p:nvSpPr>
          <p:spPr bwMode="auto">
            <a:xfrm flipH="1">
              <a:off x="2057" y="1602"/>
              <a:ext cx="241" cy="32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87" name="Line 58"/>
            <p:cNvSpPr>
              <a:spLocks noChangeShapeType="1"/>
            </p:cNvSpPr>
            <p:nvPr/>
          </p:nvSpPr>
          <p:spPr bwMode="auto">
            <a:xfrm>
              <a:off x="2545" y="1558"/>
              <a:ext cx="1" cy="39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88" name="Line 59"/>
            <p:cNvSpPr>
              <a:spLocks noChangeShapeType="1"/>
            </p:cNvSpPr>
            <p:nvPr/>
          </p:nvSpPr>
          <p:spPr bwMode="auto">
            <a:xfrm>
              <a:off x="2822" y="1617"/>
              <a:ext cx="218" cy="30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89" name="Oval 60"/>
            <p:cNvSpPr>
              <a:spLocks noChangeArrowheads="1"/>
            </p:cNvSpPr>
            <p:nvPr/>
          </p:nvSpPr>
          <p:spPr bwMode="auto">
            <a:xfrm>
              <a:off x="2152" y="1289"/>
              <a:ext cx="874" cy="42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90" name="Rectangle 61"/>
            <p:cNvSpPr>
              <a:spLocks noChangeArrowheads="1"/>
            </p:cNvSpPr>
            <p:nvPr/>
          </p:nvSpPr>
          <p:spPr bwMode="auto">
            <a:xfrm>
              <a:off x="1596" y="735"/>
              <a:ext cx="5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was based on the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391" name="Rectangle 62"/>
            <p:cNvSpPr>
              <a:spLocks noChangeArrowheads="1"/>
            </p:cNvSpPr>
            <p:nvPr/>
          </p:nvSpPr>
          <p:spPr bwMode="auto">
            <a:xfrm>
              <a:off x="2101" y="1172"/>
              <a:ext cx="6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developed because of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392" name="Line 63"/>
            <p:cNvSpPr>
              <a:spLocks noChangeShapeType="1"/>
            </p:cNvSpPr>
            <p:nvPr/>
          </p:nvSpPr>
          <p:spPr bwMode="auto">
            <a:xfrm flipH="1">
              <a:off x="1045" y="1165"/>
              <a:ext cx="255" cy="139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93" name="Line 64"/>
            <p:cNvSpPr>
              <a:spLocks noChangeShapeType="1"/>
            </p:cNvSpPr>
            <p:nvPr/>
          </p:nvSpPr>
          <p:spPr bwMode="auto">
            <a:xfrm>
              <a:off x="1395" y="1172"/>
              <a:ext cx="116" cy="104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94" name="Line 65"/>
            <p:cNvSpPr>
              <a:spLocks noChangeShapeType="1"/>
            </p:cNvSpPr>
            <p:nvPr/>
          </p:nvSpPr>
          <p:spPr bwMode="auto">
            <a:xfrm flipH="1">
              <a:off x="659" y="1143"/>
              <a:ext cx="546" cy="186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95" name="Rectangle 66"/>
            <p:cNvSpPr>
              <a:spLocks noChangeArrowheads="1"/>
            </p:cNvSpPr>
            <p:nvPr/>
          </p:nvSpPr>
          <p:spPr bwMode="auto">
            <a:xfrm>
              <a:off x="536" y="2942"/>
              <a:ext cx="451" cy="182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96" name="Rectangle 67"/>
            <p:cNvSpPr>
              <a:spLocks noChangeArrowheads="1"/>
            </p:cNvSpPr>
            <p:nvPr/>
          </p:nvSpPr>
          <p:spPr bwMode="auto">
            <a:xfrm>
              <a:off x="620" y="2978"/>
              <a:ext cx="23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North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57397" name="Rectangle 68"/>
            <p:cNvSpPr>
              <a:spLocks noChangeArrowheads="1"/>
            </p:cNvSpPr>
            <p:nvPr/>
          </p:nvSpPr>
          <p:spPr bwMode="auto">
            <a:xfrm>
              <a:off x="849" y="2556"/>
              <a:ext cx="444" cy="182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398" name="Rectangle 69"/>
            <p:cNvSpPr>
              <a:spLocks noChangeArrowheads="1"/>
            </p:cNvSpPr>
            <p:nvPr/>
          </p:nvSpPr>
          <p:spPr bwMode="auto">
            <a:xfrm>
              <a:off x="904" y="2570"/>
              <a:ext cx="25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South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57399" name="Rectangle 70"/>
            <p:cNvSpPr>
              <a:spLocks noChangeArrowheads="1"/>
            </p:cNvSpPr>
            <p:nvPr/>
          </p:nvSpPr>
          <p:spPr bwMode="auto">
            <a:xfrm>
              <a:off x="1278" y="2185"/>
              <a:ext cx="415" cy="189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00" name="Rectangle 71"/>
            <p:cNvSpPr>
              <a:spLocks noChangeArrowheads="1"/>
            </p:cNvSpPr>
            <p:nvPr/>
          </p:nvSpPr>
          <p:spPr bwMode="auto">
            <a:xfrm>
              <a:off x="1352" y="2206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West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57401" name="Rectangle 72"/>
            <p:cNvSpPr>
              <a:spLocks noChangeArrowheads="1"/>
            </p:cNvSpPr>
            <p:nvPr/>
          </p:nvSpPr>
          <p:spPr bwMode="auto">
            <a:xfrm>
              <a:off x="1832" y="1842"/>
              <a:ext cx="466" cy="248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02" name="Rectangle 73"/>
            <p:cNvSpPr>
              <a:spLocks noChangeArrowheads="1"/>
            </p:cNvSpPr>
            <p:nvPr/>
          </p:nvSpPr>
          <p:spPr bwMode="auto">
            <a:xfrm>
              <a:off x="1884" y="1873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Social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  <a:endParaRPr lang="en-US" sz="900">
                <a:latin typeface="Sand" pitchFamily="-48" charset="0"/>
              </a:endParaRPr>
            </a:p>
          </p:txBody>
        </p:sp>
        <p:sp>
          <p:nvSpPr>
            <p:cNvPr id="57403" name="Rectangle 75"/>
            <p:cNvSpPr>
              <a:spLocks noChangeArrowheads="1"/>
            </p:cNvSpPr>
            <p:nvPr/>
          </p:nvSpPr>
          <p:spPr bwMode="auto">
            <a:xfrm>
              <a:off x="2370" y="1850"/>
              <a:ext cx="466" cy="247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04" name="Rectangle 76"/>
            <p:cNvSpPr>
              <a:spLocks noChangeArrowheads="1"/>
            </p:cNvSpPr>
            <p:nvPr/>
          </p:nvSpPr>
          <p:spPr bwMode="auto">
            <a:xfrm>
              <a:off x="2418" y="1888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Political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</a:p>
          </p:txBody>
        </p:sp>
        <p:sp>
          <p:nvSpPr>
            <p:cNvPr id="57405" name="Rectangle 78"/>
            <p:cNvSpPr>
              <a:spLocks noChangeArrowheads="1"/>
            </p:cNvSpPr>
            <p:nvPr/>
          </p:nvSpPr>
          <p:spPr bwMode="auto">
            <a:xfrm>
              <a:off x="2938" y="1857"/>
              <a:ext cx="466" cy="247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06" name="Rectangle 79"/>
            <p:cNvSpPr>
              <a:spLocks noChangeArrowheads="1"/>
            </p:cNvSpPr>
            <p:nvPr/>
          </p:nvSpPr>
          <p:spPr bwMode="auto">
            <a:xfrm>
              <a:off x="2989" y="1893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Economic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</a:p>
          </p:txBody>
        </p:sp>
        <p:sp>
          <p:nvSpPr>
            <p:cNvPr id="57407" name="Rectangle 81"/>
            <p:cNvSpPr>
              <a:spLocks noChangeArrowheads="1"/>
            </p:cNvSpPr>
            <p:nvPr/>
          </p:nvSpPr>
          <p:spPr bwMode="auto">
            <a:xfrm>
              <a:off x="2501" y="1726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</a:rPr>
                <a:t> 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57408" name="Oval 82"/>
            <p:cNvSpPr>
              <a:spLocks noChangeArrowheads="1"/>
            </p:cNvSpPr>
            <p:nvPr/>
          </p:nvSpPr>
          <p:spPr bwMode="auto">
            <a:xfrm>
              <a:off x="907" y="794"/>
              <a:ext cx="874" cy="42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09" name="Rectangle 83"/>
            <p:cNvSpPr>
              <a:spLocks noChangeArrowheads="1"/>
            </p:cNvSpPr>
            <p:nvPr/>
          </p:nvSpPr>
          <p:spPr bwMode="auto">
            <a:xfrm>
              <a:off x="1161" y="874"/>
              <a:ext cx="4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Areas of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the U.S.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57410" name="Rectangle 85"/>
            <p:cNvSpPr>
              <a:spLocks noChangeArrowheads="1"/>
            </p:cNvSpPr>
            <p:nvPr/>
          </p:nvSpPr>
          <p:spPr bwMode="auto">
            <a:xfrm>
              <a:off x="2370" y="1336"/>
              <a:ext cx="512" cy="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Differences 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between 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the areas </a:t>
              </a:r>
            </a:p>
          </p:txBody>
        </p:sp>
        <p:sp>
          <p:nvSpPr>
            <p:cNvPr id="57411" name="Rectangle 88"/>
            <p:cNvSpPr>
              <a:spLocks noChangeArrowheads="1"/>
            </p:cNvSpPr>
            <p:nvPr/>
          </p:nvSpPr>
          <p:spPr bwMode="auto">
            <a:xfrm>
              <a:off x="4606" y="1289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-Henry Clay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12" name="Rectangle 89"/>
            <p:cNvSpPr>
              <a:spLocks noChangeArrowheads="1"/>
            </p:cNvSpPr>
            <p:nvPr/>
          </p:nvSpPr>
          <p:spPr bwMode="auto">
            <a:xfrm>
              <a:off x="4606" y="1384"/>
              <a:ext cx="51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-Stephen Douglas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13" name="Rectangle 90"/>
            <p:cNvSpPr>
              <a:spLocks noChangeArrowheads="1"/>
            </p:cNvSpPr>
            <p:nvPr/>
          </p:nvSpPr>
          <p:spPr bwMode="auto">
            <a:xfrm>
              <a:off x="4606" y="1479"/>
              <a:ext cx="44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-Zachary Taylor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14" name="Rectangle 91"/>
            <p:cNvSpPr>
              <a:spLocks noChangeArrowheads="1"/>
            </p:cNvSpPr>
            <p:nvPr/>
          </p:nvSpPr>
          <p:spPr bwMode="auto">
            <a:xfrm>
              <a:off x="4606" y="1573"/>
              <a:ext cx="66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-Harriet Beecher Stowe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15" name="Rectangle 92"/>
            <p:cNvSpPr>
              <a:spLocks noChangeArrowheads="1"/>
            </p:cNvSpPr>
            <p:nvPr/>
          </p:nvSpPr>
          <p:spPr bwMode="auto">
            <a:xfrm>
              <a:off x="4606" y="1668"/>
              <a:ext cx="48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-Douglas Filmore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16" name="Rectangle 93"/>
            <p:cNvSpPr>
              <a:spLocks noChangeArrowheads="1"/>
            </p:cNvSpPr>
            <p:nvPr/>
          </p:nvSpPr>
          <p:spPr bwMode="auto">
            <a:xfrm>
              <a:off x="4606" y="1763"/>
              <a:ext cx="35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-John Brown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17" name="Rectangle 94"/>
            <p:cNvSpPr>
              <a:spLocks noChangeArrowheads="1"/>
            </p:cNvSpPr>
            <p:nvPr/>
          </p:nvSpPr>
          <p:spPr bwMode="auto">
            <a:xfrm>
              <a:off x="4606" y="1857"/>
              <a:ext cx="46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-Jefferson Davis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18" name="Rectangle 95"/>
            <p:cNvSpPr>
              <a:spLocks noChangeArrowheads="1"/>
            </p:cNvSpPr>
            <p:nvPr/>
          </p:nvSpPr>
          <p:spPr bwMode="auto">
            <a:xfrm>
              <a:off x="4606" y="1952"/>
              <a:ext cx="50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-Abraham Lincoln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19" name="Rectangle 96"/>
            <p:cNvSpPr>
              <a:spLocks noChangeArrowheads="1"/>
            </p:cNvSpPr>
            <p:nvPr/>
          </p:nvSpPr>
          <p:spPr bwMode="auto">
            <a:xfrm>
              <a:off x="4635" y="1207"/>
              <a:ext cx="2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20" name="Line 97"/>
            <p:cNvSpPr>
              <a:spLocks noChangeShapeType="1"/>
            </p:cNvSpPr>
            <p:nvPr/>
          </p:nvSpPr>
          <p:spPr bwMode="auto">
            <a:xfrm>
              <a:off x="4606" y="1165"/>
              <a:ext cx="1" cy="85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21" name="Oval 98"/>
            <p:cNvSpPr>
              <a:spLocks noChangeArrowheads="1"/>
            </p:cNvSpPr>
            <p:nvPr/>
          </p:nvSpPr>
          <p:spPr bwMode="auto">
            <a:xfrm>
              <a:off x="4402" y="772"/>
              <a:ext cx="881" cy="430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22" name="Rectangle 99"/>
            <p:cNvSpPr>
              <a:spLocks noChangeArrowheads="1"/>
            </p:cNvSpPr>
            <p:nvPr/>
          </p:nvSpPr>
          <p:spPr bwMode="auto">
            <a:xfrm>
              <a:off x="3842" y="728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was influenced by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23" name="Rectangle 100"/>
            <p:cNvSpPr>
              <a:spLocks noChangeArrowheads="1"/>
            </p:cNvSpPr>
            <p:nvPr/>
          </p:nvSpPr>
          <p:spPr bwMode="auto">
            <a:xfrm>
              <a:off x="4653" y="851"/>
              <a:ext cx="4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Leaders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of change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57424" name="Oval 102"/>
            <p:cNvSpPr>
              <a:spLocks noChangeArrowheads="1"/>
            </p:cNvSpPr>
            <p:nvPr/>
          </p:nvSpPr>
          <p:spPr bwMode="auto">
            <a:xfrm>
              <a:off x="3310" y="1274"/>
              <a:ext cx="888" cy="423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425" name="Rectangle 103"/>
            <p:cNvSpPr>
              <a:spLocks noChangeArrowheads="1"/>
            </p:cNvSpPr>
            <p:nvPr/>
          </p:nvSpPr>
          <p:spPr bwMode="auto">
            <a:xfrm>
              <a:off x="3189" y="1139"/>
              <a:ext cx="61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became greater with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26" name="Rectangle 104"/>
            <p:cNvSpPr>
              <a:spLocks noChangeArrowheads="1"/>
            </p:cNvSpPr>
            <p:nvPr/>
          </p:nvSpPr>
          <p:spPr bwMode="auto">
            <a:xfrm>
              <a:off x="3544" y="1356"/>
              <a:ext cx="4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Events in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the U.S.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57427" name="Rectangle 106"/>
            <p:cNvSpPr>
              <a:spLocks noChangeArrowheads="1"/>
            </p:cNvSpPr>
            <p:nvPr/>
          </p:nvSpPr>
          <p:spPr bwMode="auto">
            <a:xfrm>
              <a:off x="3508" y="1683"/>
              <a:ext cx="2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28" name="Rectangle 107"/>
            <p:cNvSpPr>
              <a:spLocks noChangeArrowheads="1"/>
            </p:cNvSpPr>
            <p:nvPr/>
          </p:nvSpPr>
          <p:spPr bwMode="auto">
            <a:xfrm>
              <a:off x="3506" y="1843"/>
              <a:ext cx="80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-1820 Missouri Compromise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29" name="Rectangle 108"/>
            <p:cNvSpPr>
              <a:spLocks noChangeArrowheads="1"/>
            </p:cNvSpPr>
            <p:nvPr/>
          </p:nvSpPr>
          <p:spPr bwMode="auto">
            <a:xfrm>
              <a:off x="3506" y="1937"/>
              <a:ext cx="55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-1846 Mexican War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30" name="Rectangle 109"/>
            <p:cNvSpPr>
              <a:spLocks noChangeArrowheads="1"/>
            </p:cNvSpPr>
            <p:nvPr/>
          </p:nvSpPr>
          <p:spPr bwMode="auto">
            <a:xfrm>
              <a:off x="3506" y="2032"/>
              <a:ext cx="7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-1850 Compromise of 1850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31" name="Rectangle 110"/>
            <p:cNvSpPr>
              <a:spLocks noChangeArrowheads="1"/>
            </p:cNvSpPr>
            <p:nvPr/>
          </p:nvSpPr>
          <p:spPr bwMode="auto">
            <a:xfrm>
              <a:off x="3506" y="2127"/>
              <a:ext cx="95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-1850 Fugitive Slave Law of 1850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32" name="Rectangle 111"/>
            <p:cNvSpPr>
              <a:spLocks noChangeArrowheads="1"/>
            </p:cNvSpPr>
            <p:nvPr/>
          </p:nvSpPr>
          <p:spPr bwMode="auto">
            <a:xfrm>
              <a:off x="3506" y="2203"/>
              <a:ext cx="74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-1852 </a:t>
              </a:r>
              <a:r>
                <a:rPr lang="en-US" sz="800" u="sng">
                  <a:solidFill>
                    <a:srgbClr val="000000"/>
                  </a:solidFill>
                  <a:latin typeface="Sand" pitchFamily="-48" charset="0"/>
                </a:rPr>
                <a:t>Uncle Tom's Cabin</a:t>
              </a:r>
              <a:r>
                <a:rPr lang="en-US" sz="1100">
                  <a:solidFill>
                    <a:srgbClr val="000000"/>
                  </a:solidFill>
                  <a:latin typeface="Comic Sans MS" pitchFamily="-112" charset="0"/>
                </a:rPr>
                <a:t> </a:t>
              </a:r>
            </a:p>
          </p:txBody>
        </p:sp>
        <p:sp>
          <p:nvSpPr>
            <p:cNvPr id="57433" name="Rectangle 113"/>
            <p:cNvSpPr>
              <a:spLocks noChangeArrowheads="1"/>
            </p:cNvSpPr>
            <p:nvPr/>
          </p:nvSpPr>
          <p:spPr bwMode="auto">
            <a:xfrm>
              <a:off x="4358" y="2221"/>
              <a:ext cx="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endParaRPr lang="en-US" sz="800">
                <a:latin typeface="Sand" pitchFamily="-48" charset="0"/>
              </a:endParaRPr>
            </a:p>
          </p:txBody>
        </p:sp>
        <p:sp>
          <p:nvSpPr>
            <p:cNvPr id="57434" name="Rectangle 114"/>
            <p:cNvSpPr>
              <a:spLocks noChangeArrowheads="1"/>
            </p:cNvSpPr>
            <p:nvPr/>
          </p:nvSpPr>
          <p:spPr bwMode="auto">
            <a:xfrm>
              <a:off x="3506" y="2316"/>
              <a:ext cx="80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Kansas-Nebraska Act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35" name="Rectangle 115"/>
            <p:cNvSpPr>
              <a:spLocks noChangeArrowheads="1"/>
            </p:cNvSpPr>
            <p:nvPr/>
          </p:nvSpPr>
          <p:spPr bwMode="auto">
            <a:xfrm>
              <a:off x="3506" y="2411"/>
              <a:ext cx="88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Republican Party formed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36" name="Rectangle 116"/>
            <p:cNvSpPr>
              <a:spLocks noChangeArrowheads="1"/>
            </p:cNvSpPr>
            <p:nvPr/>
          </p:nvSpPr>
          <p:spPr bwMode="auto">
            <a:xfrm>
              <a:off x="3506" y="2505"/>
              <a:ext cx="66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Bleeding Kansas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37" name="Rectangle 117"/>
            <p:cNvSpPr>
              <a:spLocks noChangeArrowheads="1"/>
            </p:cNvSpPr>
            <p:nvPr/>
          </p:nvSpPr>
          <p:spPr bwMode="auto">
            <a:xfrm>
              <a:off x="3506" y="2600"/>
              <a:ext cx="6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-1857 Dred Scott Case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38" name="Rectangle 118"/>
            <p:cNvSpPr>
              <a:spLocks noChangeArrowheads="1"/>
            </p:cNvSpPr>
            <p:nvPr/>
          </p:nvSpPr>
          <p:spPr bwMode="auto">
            <a:xfrm>
              <a:off x="3506" y="2695"/>
              <a:ext cx="92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-1858 Lincoln Douglas Debates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39" name="Rectangle 119"/>
            <p:cNvSpPr>
              <a:spLocks noChangeArrowheads="1"/>
            </p:cNvSpPr>
            <p:nvPr/>
          </p:nvSpPr>
          <p:spPr bwMode="auto">
            <a:xfrm>
              <a:off x="3506" y="2789"/>
              <a:ext cx="71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-1859 John Brown's Raid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0" name="Rectangle 120"/>
            <p:cNvSpPr>
              <a:spLocks noChangeArrowheads="1"/>
            </p:cNvSpPr>
            <p:nvPr/>
          </p:nvSpPr>
          <p:spPr bwMode="auto">
            <a:xfrm>
              <a:off x="3506" y="2884"/>
              <a:ext cx="63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-1860 Lincoln Elected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1" name="Rectangle 121"/>
            <p:cNvSpPr>
              <a:spLocks noChangeArrowheads="1"/>
            </p:cNvSpPr>
            <p:nvPr/>
          </p:nvSpPr>
          <p:spPr bwMode="auto">
            <a:xfrm>
              <a:off x="3506" y="2979"/>
              <a:ext cx="87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-1860 South Carolina Secedes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2" name="Rectangle 122"/>
            <p:cNvSpPr>
              <a:spLocks noChangeArrowheads="1"/>
            </p:cNvSpPr>
            <p:nvPr/>
          </p:nvSpPr>
          <p:spPr bwMode="auto">
            <a:xfrm>
              <a:off x="3506" y="3073"/>
              <a:ext cx="77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-1861  Confederacy formed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3" name="Rectangle 123"/>
            <p:cNvSpPr>
              <a:spLocks noChangeArrowheads="1"/>
            </p:cNvSpPr>
            <p:nvPr/>
          </p:nvSpPr>
          <p:spPr bwMode="auto">
            <a:xfrm rot="-4380000">
              <a:off x="617" y="1886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4" name="Rectangle 124"/>
            <p:cNvSpPr>
              <a:spLocks noChangeArrowheads="1"/>
            </p:cNvSpPr>
            <p:nvPr/>
          </p:nvSpPr>
          <p:spPr bwMode="auto">
            <a:xfrm rot="-4740000">
              <a:off x="799" y="1917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5" name="Rectangle 125"/>
            <p:cNvSpPr>
              <a:spLocks noChangeArrowheads="1"/>
            </p:cNvSpPr>
            <p:nvPr/>
          </p:nvSpPr>
          <p:spPr bwMode="auto">
            <a:xfrm rot="-5760000">
              <a:off x="1116" y="1651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6" name="Rectangle 126"/>
            <p:cNvSpPr>
              <a:spLocks noChangeArrowheads="1"/>
            </p:cNvSpPr>
            <p:nvPr/>
          </p:nvSpPr>
          <p:spPr bwMode="auto">
            <a:xfrm>
              <a:off x="2375" y="1739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7" name="Rectangle 127"/>
            <p:cNvSpPr>
              <a:spLocks noChangeArrowheads="1"/>
            </p:cNvSpPr>
            <p:nvPr/>
          </p:nvSpPr>
          <p:spPr bwMode="auto">
            <a:xfrm>
              <a:off x="2860" y="1739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57448" name="Rectangle 128"/>
            <p:cNvSpPr>
              <a:spLocks noChangeArrowheads="1"/>
            </p:cNvSpPr>
            <p:nvPr/>
          </p:nvSpPr>
          <p:spPr bwMode="auto">
            <a:xfrm>
              <a:off x="3281" y="1733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Helvetica" pitchFamily="-112" charset="0"/>
                </a:rPr>
                <a:t>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57449" name="Rectangle 129"/>
            <p:cNvSpPr>
              <a:spLocks noChangeArrowheads="1"/>
            </p:cNvSpPr>
            <p:nvPr/>
          </p:nvSpPr>
          <p:spPr bwMode="auto">
            <a:xfrm>
              <a:off x="1860" y="1681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</p:grpSp>
      <p:pic>
        <p:nvPicPr>
          <p:cNvPr id="57349" name="Picture 121"/>
          <p:cNvPicPr>
            <a:picLocks noChangeAspect="1"/>
          </p:cNvPicPr>
          <p:nvPr/>
        </p:nvPicPr>
        <p:blipFill>
          <a:blip r:embed="rId2"/>
          <a:srcRect l="1012" t="21046"/>
          <a:stretch>
            <a:fillRect/>
          </a:stretch>
        </p:blipFill>
        <p:spPr bwMode="auto">
          <a:xfrm>
            <a:off x="7983538" y="6367463"/>
            <a:ext cx="1133475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430C9D-8FAB-4976-914D-B0207D4A6739}" type="slidenum">
              <a:rPr lang="en-US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 Enhancement</a:t>
            </a:r>
          </a:p>
        </p:txBody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way of teaching an academically diverse group of students in which:</a:t>
            </a:r>
          </a:p>
          <a:p>
            <a:pPr eaLnBrk="1" hangingPunct="1"/>
            <a:endParaRPr lang="en-US" smtClean="0"/>
          </a:p>
          <a:p>
            <a:pPr lvl="1" eaLnBrk="1" hangingPunct="1"/>
            <a:r>
              <a:rPr lang="en-US" smtClean="0"/>
              <a:t>Both group and individual needs are valued and met;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The integrity of the content is maintained;</a:t>
            </a:r>
          </a:p>
        </p:txBody>
      </p:sp>
      <p:pic>
        <p:nvPicPr>
          <p:cNvPr id="3072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BD31B9-1686-4377-83E3-5587F2023160}" type="slidenum">
              <a:rPr lang="en-US"/>
              <a:pPr/>
              <a:t>20</a:t>
            </a:fld>
            <a:endParaRPr lang="en-US"/>
          </a:p>
        </p:txBody>
      </p:sp>
      <p:sp>
        <p:nvSpPr>
          <p:cNvPr id="17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58372" name="Group 659"/>
          <p:cNvGrpSpPr>
            <a:grpSpLocks/>
          </p:cNvGrpSpPr>
          <p:nvPr/>
        </p:nvGrpSpPr>
        <p:grpSpPr bwMode="auto">
          <a:xfrm>
            <a:off x="708025" y="311150"/>
            <a:ext cx="7735888" cy="6048375"/>
            <a:chOff x="446" y="196"/>
            <a:chExt cx="4873" cy="3810"/>
          </a:xfrm>
        </p:grpSpPr>
        <p:sp>
          <p:nvSpPr>
            <p:cNvPr id="58384" name="Rectangle 660"/>
            <p:cNvSpPr>
              <a:spLocks noChangeArrowheads="1"/>
            </p:cNvSpPr>
            <p:nvPr/>
          </p:nvSpPr>
          <p:spPr bwMode="auto">
            <a:xfrm>
              <a:off x="446" y="196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58385" name="Group 661"/>
            <p:cNvGrpSpPr>
              <a:grpSpLocks/>
            </p:cNvGrpSpPr>
            <p:nvPr/>
          </p:nvGrpSpPr>
          <p:grpSpPr bwMode="auto">
            <a:xfrm>
              <a:off x="466" y="197"/>
              <a:ext cx="4853" cy="3809"/>
              <a:chOff x="466" y="197"/>
              <a:chExt cx="4853" cy="3809"/>
            </a:xfrm>
          </p:grpSpPr>
          <p:sp>
            <p:nvSpPr>
              <p:cNvPr id="58386" name="Rectangle 662"/>
              <p:cNvSpPr>
                <a:spLocks noChangeArrowheads="1"/>
              </p:cNvSpPr>
              <p:nvPr/>
            </p:nvSpPr>
            <p:spPr bwMode="auto">
              <a:xfrm>
                <a:off x="4309" y="197"/>
                <a:ext cx="489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Elida Cordora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8387" name="Rectangle 663"/>
              <p:cNvSpPr>
                <a:spLocks noChangeArrowheads="1"/>
              </p:cNvSpPr>
              <p:nvPr/>
            </p:nvSpPr>
            <p:spPr bwMode="auto">
              <a:xfrm>
                <a:off x="3951" y="203"/>
                <a:ext cx="18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NAME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388" name="Rectangle 664"/>
              <p:cNvSpPr>
                <a:spLocks noChangeArrowheads="1"/>
              </p:cNvSpPr>
              <p:nvPr/>
            </p:nvSpPr>
            <p:spPr bwMode="auto">
              <a:xfrm>
                <a:off x="3951" y="285"/>
                <a:ext cx="17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DATE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389" name="Line 665"/>
              <p:cNvSpPr>
                <a:spLocks noChangeShapeType="1"/>
              </p:cNvSpPr>
              <p:nvPr/>
            </p:nvSpPr>
            <p:spPr bwMode="auto">
              <a:xfrm>
                <a:off x="4164" y="279"/>
                <a:ext cx="11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0" name="Line 666"/>
              <p:cNvSpPr>
                <a:spLocks noChangeShapeType="1"/>
              </p:cNvSpPr>
              <p:nvPr/>
            </p:nvSpPr>
            <p:spPr bwMode="auto">
              <a:xfrm>
                <a:off x="4178" y="347"/>
                <a:ext cx="111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1" name="Rectangle 667"/>
              <p:cNvSpPr>
                <a:spLocks noChangeArrowheads="1"/>
              </p:cNvSpPr>
              <p:nvPr/>
            </p:nvSpPr>
            <p:spPr bwMode="auto">
              <a:xfrm>
                <a:off x="2570" y="265"/>
                <a:ext cx="55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BIGGER PICTURE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392" name="Rectangle 668"/>
              <p:cNvSpPr>
                <a:spLocks noChangeArrowheads="1"/>
              </p:cNvSpPr>
              <p:nvPr/>
            </p:nvSpPr>
            <p:spPr bwMode="auto">
              <a:xfrm>
                <a:off x="789" y="574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LAST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393" name="Rectangle 669"/>
              <p:cNvSpPr>
                <a:spLocks noChangeArrowheads="1"/>
              </p:cNvSpPr>
              <p:nvPr/>
            </p:nvSpPr>
            <p:spPr bwMode="auto">
              <a:xfrm>
                <a:off x="1181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394" name="Rectangle 670"/>
              <p:cNvSpPr>
                <a:spLocks noChangeArrowheads="1"/>
              </p:cNvSpPr>
              <p:nvPr/>
            </p:nvSpPr>
            <p:spPr bwMode="auto">
              <a:xfrm>
                <a:off x="2769" y="601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</a:rPr>
                  <a:t>CURRENT UNIT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58395" name="Rectangle 671"/>
              <p:cNvSpPr>
                <a:spLocks noChangeArrowheads="1"/>
              </p:cNvSpPr>
              <p:nvPr/>
            </p:nvSpPr>
            <p:spPr bwMode="auto">
              <a:xfrm>
                <a:off x="4453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NEXT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396" name="Rectangle 672"/>
              <p:cNvSpPr>
                <a:spLocks noChangeArrowheads="1"/>
              </p:cNvSpPr>
              <p:nvPr/>
            </p:nvSpPr>
            <p:spPr bwMode="auto">
              <a:xfrm>
                <a:off x="4838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397" name="Line 673"/>
              <p:cNvSpPr>
                <a:spLocks noChangeShapeType="1"/>
              </p:cNvSpPr>
              <p:nvPr/>
            </p:nvSpPr>
            <p:spPr bwMode="auto">
              <a:xfrm>
                <a:off x="473" y="842"/>
                <a:ext cx="483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8" name="Line 674"/>
              <p:cNvSpPr>
                <a:spLocks noChangeShapeType="1"/>
              </p:cNvSpPr>
              <p:nvPr/>
            </p:nvSpPr>
            <p:spPr bwMode="auto">
              <a:xfrm>
                <a:off x="466" y="3104"/>
                <a:ext cx="4833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399" name="Line 675"/>
              <p:cNvSpPr>
                <a:spLocks noChangeShapeType="1"/>
              </p:cNvSpPr>
              <p:nvPr/>
            </p:nvSpPr>
            <p:spPr bwMode="auto">
              <a:xfrm>
                <a:off x="1765" y="574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0" name="Line 676"/>
              <p:cNvSpPr>
                <a:spLocks noChangeShapeType="1"/>
              </p:cNvSpPr>
              <p:nvPr/>
            </p:nvSpPr>
            <p:spPr bwMode="auto">
              <a:xfrm>
                <a:off x="4054" y="581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1" name="Arc 677"/>
              <p:cNvSpPr>
                <a:spLocks/>
              </p:cNvSpPr>
              <p:nvPr/>
            </p:nvSpPr>
            <p:spPr bwMode="auto">
              <a:xfrm>
                <a:off x="473" y="382"/>
                <a:ext cx="1293" cy="199"/>
              </a:xfrm>
              <a:custGeom>
                <a:avLst/>
                <a:gdLst>
                  <a:gd name="T0" fmla="*/ 0 w 21600"/>
                  <a:gd name="T1" fmla="*/ 199 h 21599"/>
                  <a:gd name="T2" fmla="*/ 1292 w 21600"/>
                  <a:gd name="T3" fmla="*/ 0 h 21599"/>
                  <a:gd name="T4" fmla="*/ 1293 w 21600"/>
                  <a:gd name="T5" fmla="*/ 199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2" name="Arc 678"/>
              <p:cNvSpPr>
                <a:spLocks/>
              </p:cNvSpPr>
              <p:nvPr/>
            </p:nvSpPr>
            <p:spPr bwMode="auto">
              <a:xfrm>
                <a:off x="466" y="375"/>
                <a:ext cx="1300" cy="206"/>
              </a:xfrm>
              <a:custGeom>
                <a:avLst/>
                <a:gdLst>
                  <a:gd name="T0" fmla="*/ 0 w 21600"/>
                  <a:gd name="T1" fmla="*/ 206 h 21599"/>
                  <a:gd name="T2" fmla="*/ 1299 w 21600"/>
                  <a:gd name="T3" fmla="*/ 0 h 21599"/>
                  <a:gd name="T4" fmla="*/ 1300 w 21600"/>
                  <a:gd name="T5" fmla="*/ 206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3" name="Arc 679"/>
              <p:cNvSpPr>
                <a:spLocks/>
              </p:cNvSpPr>
              <p:nvPr/>
            </p:nvSpPr>
            <p:spPr bwMode="auto">
              <a:xfrm>
                <a:off x="4054" y="375"/>
                <a:ext cx="1265" cy="210"/>
              </a:xfrm>
              <a:custGeom>
                <a:avLst/>
                <a:gdLst>
                  <a:gd name="T0" fmla="*/ 0 w 21616"/>
                  <a:gd name="T1" fmla="*/ 0 h 21600"/>
                  <a:gd name="T2" fmla="*/ 1265 w 21616"/>
                  <a:gd name="T3" fmla="*/ 209 h 21600"/>
                  <a:gd name="T4" fmla="*/ 1 w 21616"/>
                  <a:gd name="T5" fmla="*/ 210 h 21600"/>
                  <a:gd name="T6" fmla="*/ 0 60000 65536"/>
                  <a:gd name="T7" fmla="*/ 0 60000 65536"/>
                  <a:gd name="T8" fmla="*/ 0 60000 65536"/>
                  <a:gd name="T9" fmla="*/ 0 w 21616"/>
                  <a:gd name="T10" fmla="*/ 0 h 21600"/>
                  <a:gd name="T11" fmla="*/ 21616 w 2161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16" h="21600" fill="none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</a:path>
                  <a:path w="21616" h="21600" stroke="0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  <a:lnTo>
                      <a:pt x="17" y="21600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4" name="Line 680"/>
              <p:cNvSpPr>
                <a:spLocks noChangeShapeType="1"/>
              </p:cNvSpPr>
              <p:nvPr/>
            </p:nvSpPr>
            <p:spPr bwMode="auto">
              <a:xfrm>
                <a:off x="1759" y="375"/>
                <a:ext cx="228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8405" name="Group 681"/>
              <p:cNvGrpSpPr>
                <a:grpSpLocks/>
              </p:cNvGrpSpPr>
              <p:nvPr/>
            </p:nvGrpSpPr>
            <p:grpSpPr bwMode="auto">
              <a:xfrm>
                <a:off x="1759" y="395"/>
                <a:ext cx="1" cy="186"/>
                <a:chOff x="1759" y="395"/>
                <a:chExt cx="1" cy="186"/>
              </a:xfrm>
            </p:grpSpPr>
            <p:sp>
              <p:nvSpPr>
                <p:cNvPr id="58540" name="Line 682"/>
                <p:cNvSpPr>
                  <a:spLocks noChangeShapeType="1"/>
                </p:cNvSpPr>
                <p:nvPr/>
              </p:nvSpPr>
              <p:spPr bwMode="auto">
                <a:xfrm>
                  <a:off x="1759" y="395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41" name="Line 683"/>
                <p:cNvSpPr>
                  <a:spLocks noChangeShapeType="1"/>
                </p:cNvSpPr>
                <p:nvPr/>
              </p:nvSpPr>
              <p:spPr bwMode="auto">
                <a:xfrm>
                  <a:off x="1759" y="457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42" name="Line 684"/>
                <p:cNvSpPr>
                  <a:spLocks noChangeShapeType="1"/>
                </p:cNvSpPr>
                <p:nvPr/>
              </p:nvSpPr>
              <p:spPr bwMode="auto">
                <a:xfrm>
                  <a:off x="1759" y="51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43" name="Line 685"/>
                <p:cNvSpPr>
                  <a:spLocks noChangeShapeType="1"/>
                </p:cNvSpPr>
                <p:nvPr/>
              </p:nvSpPr>
              <p:spPr bwMode="auto">
                <a:xfrm>
                  <a:off x="1759" y="574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8406" name="Group 686"/>
              <p:cNvGrpSpPr>
                <a:grpSpLocks/>
              </p:cNvGrpSpPr>
              <p:nvPr/>
            </p:nvGrpSpPr>
            <p:grpSpPr bwMode="auto">
              <a:xfrm>
                <a:off x="4061" y="409"/>
                <a:ext cx="1" cy="186"/>
                <a:chOff x="4061" y="409"/>
                <a:chExt cx="1" cy="186"/>
              </a:xfrm>
            </p:grpSpPr>
            <p:sp>
              <p:nvSpPr>
                <p:cNvPr id="58536" name="Line 687"/>
                <p:cNvSpPr>
                  <a:spLocks noChangeShapeType="1"/>
                </p:cNvSpPr>
                <p:nvPr/>
              </p:nvSpPr>
              <p:spPr bwMode="auto">
                <a:xfrm>
                  <a:off x="4061" y="40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7" name="Line 688"/>
                <p:cNvSpPr>
                  <a:spLocks noChangeShapeType="1"/>
                </p:cNvSpPr>
                <p:nvPr/>
              </p:nvSpPr>
              <p:spPr bwMode="auto">
                <a:xfrm>
                  <a:off x="4061" y="471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8" name="Line 689"/>
                <p:cNvSpPr>
                  <a:spLocks noChangeShapeType="1"/>
                </p:cNvSpPr>
                <p:nvPr/>
              </p:nvSpPr>
              <p:spPr bwMode="auto">
                <a:xfrm>
                  <a:off x="4061" y="533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9" name="Line 690"/>
                <p:cNvSpPr>
                  <a:spLocks noChangeShapeType="1"/>
                </p:cNvSpPr>
                <p:nvPr/>
              </p:nvSpPr>
              <p:spPr bwMode="auto">
                <a:xfrm>
                  <a:off x="4061" y="588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8407" name="Line 691"/>
              <p:cNvSpPr>
                <a:spLocks noChangeShapeType="1"/>
              </p:cNvSpPr>
              <p:nvPr/>
            </p:nvSpPr>
            <p:spPr bwMode="auto">
              <a:xfrm>
                <a:off x="466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8" name="Line 692"/>
              <p:cNvSpPr>
                <a:spLocks noChangeShapeType="1"/>
              </p:cNvSpPr>
              <p:nvPr/>
            </p:nvSpPr>
            <p:spPr bwMode="auto">
              <a:xfrm>
                <a:off x="473" y="3963"/>
                <a:ext cx="4826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09" name="Line 693"/>
              <p:cNvSpPr>
                <a:spLocks noChangeShapeType="1"/>
              </p:cNvSpPr>
              <p:nvPr/>
            </p:nvSpPr>
            <p:spPr bwMode="auto">
              <a:xfrm>
                <a:off x="5305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0" name="Rectangle 694"/>
              <p:cNvSpPr>
                <a:spLocks noChangeArrowheads="1"/>
              </p:cNvSpPr>
              <p:nvPr/>
            </p:nvSpPr>
            <p:spPr bwMode="auto">
              <a:xfrm rot="-5400000">
                <a:off x="280" y="3451"/>
                <a:ext cx="53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 SELF-TEST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QUESTIONS </a:t>
                </a:r>
              </a:p>
            </p:txBody>
          </p:sp>
          <p:sp>
            <p:nvSpPr>
              <p:cNvPr id="58411" name="Rectangle 695"/>
              <p:cNvSpPr>
                <a:spLocks noChangeArrowheads="1"/>
              </p:cNvSpPr>
              <p:nvPr/>
            </p:nvSpPr>
            <p:spPr bwMode="auto">
              <a:xfrm rot="-5400000">
                <a:off x="507" y="3891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58412" name="Oval 696"/>
              <p:cNvSpPr>
                <a:spLocks noChangeArrowheads="1"/>
              </p:cNvSpPr>
              <p:nvPr/>
            </p:nvSpPr>
            <p:spPr bwMode="auto">
              <a:xfrm>
                <a:off x="2783" y="1000"/>
                <a:ext cx="1251" cy="6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3" name="Oval 697"/>
              <p:cNvSpPr>
                <a:spLocks noChangeArrowheads="1"/>
              </p:cNvSpPr>
              <p:nvPr/>
            </p:nvSpPr>
            <p:spPr bwMode="auto">
              <a:xfrm>
                <a:off x="2776" y="994"/>
                <a:ext cx="1265" cy="625"/>
              </a:xfrm>
              <a:prstGeom prst="ellips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4" name="Line 698"/>
              <p:cNvSpPr>
                <a:spLocks noChangeShapeType="1"/>
              </p:cNvSpPr>
              <p:nvPr/>
            </p:nvSpPr>
            <p:spPr bwMode="auto">
              <a:xfrm>
                <a:off x="3058" y="849"/>
                <a:ext cx="515" cy="15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5" name="Rectangle 699"/>
              <p:cNvSpPr>
                <a:spLocks noChangeArrowheads="1"/>
              </p:cNvSpPr>
              <p:nvPr/>
            </p:nvSpPr>
            <p:spPr bwMode="auto">
              <a:xfrm rot="960000">
                <a:off x="3281" y="877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is </a:t>
                </a:r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about</a:t>
                </a:r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...</a:t>
                </a:r>
                <a:endParaRPr lang="en-US">
                  <a:latin typeface="Comic Sans MS" pitchFamily="-112" charset="0"/>
                </a:endParaRPr>
              </a:p>
            </p:txBody>
          </p:sp>
          <p:grpSp>
            <p:nvGrpSpPr>
              <p:cNvPr id="58416" name="Group 700"/>
              <p:cNvGrpSpPr>
                <a:grpSpLocks/>
              </p:cNvGrpSpPr>
              <p:nvPr/>
            </p:nvGrpSpPr>
            <p:grpSpPr bwMode="auto">
              <a:xfrm>
                <a:off x="2845" y="1440"/>
                <a:ext cx="1114" cy="1"/>
                <a:chOff x="2845" y="1440"/>
                <a:chExt cx="1114" cy="1"/>
              </a:xfrm>
            </p:grpSpPr>
            <p:sp>
              <p:nvSpPr>
                <p:cNvPr id="58517" name="Line 701"/>
                <p:cNvSpPr>
                  <a:spLocks noChangeShapeType="1"/>
                </p:cNvSpPr>
                <p:nvPr/>
              </p:nvSpPr>
              <p:spPr bwMode="auto">
                <a:xfrm>
                  <a:off x="2845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18" name="Line 702"/>
                <p:cNvSpPr>
                  <a:spLocks noChangeShapeType="1"/>
                </p:cNvSpPr>
                <p:nvPr/>
              </p:nvSpPr>
              <p:spPr bwMode="auto">
                <a:xfrm>
                  <a:off x="290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19" name="Line 703"/>
                <p:cNvSpPr>
                  <a:spLocks noChangeShapeType="1"/>
                </p:cNvSpPr>
                <p:nvPr/>
              </p:nvSpPr>
              <p:spPr bwMode="auto">
                <a:xfrm>
                  <a:off x="2968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0" name="Line 704"/>
                <p:cNvSpPr>
                  <a:spLocks noChangeShapeType="1"/>
                </p:cNvSpPr>
                <p:nvPr/>
              </p:nvSpPr>
              <p:spPr bwMode="auto">
                <a:xfrm>
                  <a:off x="3030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1" name="Line 705"/>
                <p:cNvSpPr>
                  <a:spLocks noChangeShapeType="1"/>
                </p:cNvSpPr>
                <p:nvPr/>
              </p:nvSpPr>
              <p:spPr bwMode="auto">
                <a:xfrm>
                  <a:off x="3092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2" name="Line 706"/>
                <p:cNvSpPr>
                  <a:spLocks noChangeShapeType="1"/>
                </p:cNvSpPr>
                <p:nvPr/>
              </p:nvSpPr>
              <p:spPr bwMode="auto">
                <a:xfrm>
                  <a:off x="315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3" name="Line 707"/>
                <p:cNvSpPr>
                  <a:spLocks noChangeShapeType="1"/>
                </p:cNvSpPr>
                <p:nvPr/>
              </p:nvSpPr>
              <p:spPr bwMode="auto">
                <a:xfrm>
                  <a:off x="3216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4" name="Line 708"/>
                <p:cNvSpPr>
                  <a:spLocks noChangeShapeType="1"/>
                </p:cNvSpPr>
                <p:nvPr/>
              </p:nvSpPr>
              <p:spPr bwMode="auto">
                <a:xfrm>
                  <a:off x="3278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5" name="Line 709"/>
                <p:cNvSpPr>
                  <a:spLocks noChangeShapeType="1"/>
                </p:cNvSpPr>
                <p:nvPr/>
              </p:nvSpPr>
              <p:spPr bwMode="auto">
                <a:xfrm>
                  <a:off x="3340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6" name="Line 710"/>
                <p:cNvSpPr>
                  <a:spLocks noChangeShapeType="1"/>
                </p:cNvSpPr>
                <p:nvPr/>
              </p:nvSpPr>
              <p:spPr bwMode="auto">
                <a:xfrm>
                  <a:off x="3401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7" name="Line 711"/>
                <p:cNvSpPr>
                  <a:spLocks noChangeShapeType="1"/>
                </p:cNvSpPr>
                <p:nvPr/>
              </p:nvSpPr>
              <p:spPr bwMode="auto">
                <a:xfrm>
                  <a:off x="3463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8" name="Line 712"/>
                <p:cNvSpPr>
                  <a:spLocks noChangeShapeType="1"/>
                </p:cNvSpPr>
                <p:nvPr/>
              </p:nvSpPr>
              <p:spPr bwMode="auto">
                <a:xfrm>
                  <a:off x="3525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29" name="Line 713"/>
                <p:cNvSpPr>
                  <a:spLocks noChangeShapeType="1"/>
                </p:cNvSpPr>
                <p:nvPr/>
              </p:nvSpPr>
              <p:spPr bwMode="auto">
                <a:xfrm>
                  <a:off x="3587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0" name="Line 714"/>
                <p:cNvSpPr>
                  <a:spLocks noChangeShapeType="1"/>
                </p:cNvSpPr>
                <p:nvPr/>
              </p:nvSpPr>
              <p:spPr bwMode="auto">
                <a:xfrm>
                  <a:off x="3649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1" name="Line 715"/>
                <p:cNvSpPr>
                  <a:spLocks noChangeShapeType="1"/>
                </p:cNvSpPr>
                <p:nvPr/>
              </p:nvSpPr>
              <p:spPr bwMode="auto">
                <a:xfrm>
                  <a:off x="3711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2" name="Line 716"/>
                <p:cNvSpPr>
                  <a:spLocks noChangeShapeType="1"/>
                </p:cNvSpPr>
                <p:nvPr/>
              </p:nvSpPr>
              <p:spPr bwMode="auto">
                <a:xfrm>
                  <a:off x="3773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3" name="Line 717"/>
                <p:cNvSpPr>
                  <a:spLocks noChangeShapeType="1"/>
                </p:cNvSpPr>
                <p:nvPr/>
              </p:nvSpPr>
              <p:spPr bwMode="auto">
                <a:xfrm>
                  <a:off x="383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4" name="Line 718"/>
                <p:cNvSpPr>
                  <a:spLocks noChangeShapeType="1"/>
                </p:cNvSpPr>
                <p:nvPr/>
              </p:nvSpPr>
              <p:spPr bwMode="auto">
                <a:xfrm>
                  <a:off x="389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35" name="Line 719"/>
                <p:cNvSpPr>
                  <a:spLocks noChangeShapeType="1"/>
                </p:cNvSpPr>
                <p:nvPr/>
              </p:nvSpPr>
              <p:spPr bwMode="auto">
                <a:xfrm>
                  <a:off x="3958" y="1440"/>
                  <a:ext cx="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8417" name="Line 720"/>
              <p:cNvSpPr>
                <a:spLocks noChangeShapeType="1"/>
              </p:cNvSpPr>
              <p:nvPr/>
            </p:nvSpPr>
            <p:spPr bwMode="auto">
              <a:xfrm>
                <a:off x="1497" y="849"/>
                <a:ext cx="1" cy="225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8" name="Line 721"/>
              <p:cNvSpPr>
                <a:spLocks noChangeShapeType="1"/>
              </p:cNvSpPr>
              <p:nvPr/>
            </p:nvSpPr>
            <p:spPr bwMode="auto">
              <a:xfrm>
                <a:off x="473" y="1337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19" name="Line 722"/>
              <p:cNvSpPr>
                <a:spLocks noChangeShapeType="1"/>
              </p:cNvSpPr>
              <p:nvPr/>
            </p:nvSpPr>
            <p:spPr bwMode="auto">
              <a:xfrm>
                <a:off x="473" y="1172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0" name="Line 723"/>
              <p:cNvSpPr>
                <a:spLocks noChangeShapeType="1"/>
              </p:cNvSpPr>
              <p:nvPr/>
            </p:nvSpPr>
            <p:spPr bwMode="auto">
              <a:xfrm>
                <a:off x="473" y="1495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1" name="Line 724"/>
              <p:cNvSpPr>
                <a:spLocks noChangeShapeType="1"/>
              </p:cNvSpPr>
              <p:nvPr/>
            </p:nvSpPr>
            <p:spPr bwMode="auto">
              <a:xfrm>
                <a:off x="480" y="1647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2" name="Line 725"/>
              <p:cNvSpPr>
                <a:spLocks noChangeShapeType="1"/>
              </p:cNvSpPr>
              <p:nvPr/>
            </p:nvSpPr>
            <p:spPr bwMode="auto">
              <a:xfrm flipH="1">
                <a:off x="480" y="1812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3" name="Line 726"/>
              <p:cNvSpPr>
                <a:spLocks noChangeShapeType="1"/>
              </p:cNvSpPr>
              <p:nvPr/>
            </p:nvSpPr>
            <p:spPr bwMode="auto">
              <a:xfrm>
                <a:off x="480" y="2135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4" name="Line 727"/>
              <p:cNvSpPr>
                <a:spLocks noChangeShapeType="1"/>
              </p:cNvSpPr>
              <p:nvPr/>
            </p:nvSpPr>
            <p:spPr bwMode="auto">
              <a:xfrm>
                <a:off x="480" y="1970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5" name="Line 728"/>
              <p:cNvSpPr>
                <a:spLocks noChangeShapeType="1"/>
              </p:cNvSpPr>
              <p:nvPr/>
            </p:nvSpPr>
            <p:spPr bwMode="auto">
              <a:xfrm>
                <a:off x="480" y="2300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6" name="Line 729"/>
              <p:cNvSpPr>
                <a:spLocks noChangeShapeType="1"/>
              </p:cNvSpPr>
              <p:nvPr/>
            </p:nvSpPr>
            <p:spPr bwMode="auto">
              <a:xfrm>
                <a:off x="466" y="2451"/>
                <a:ext cx="102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7" name="Line 730"/>
              <p:cNvSpPr>
                <a:spLocks noChangeShapeType="1"/>
              </p:cNvSpPr>
              <p:nvPr/>
            </p:nvSpPr>
            <p:spPr bwMode="auto">
              <a:xfrm flipH="1">
                <a:off x="473" y="2616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8" name="Line 731"/>
              <p:cNvSpPr>
                <a:spLocks noChangeShapeType="1"/>
              </p:cNvSpPr>
              <p:nvPr/>
            </p:nvSpPr>
            <p:spPr bwMode="auto">
              <a:xfrm>
                <a:off x="473" y="2767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29" name="Line 732"/>
              <p:cNvSpPr>
                <a:spLocks noChangeShapeType="1"/>
              </p:cNvSpPr>
              <p:nvPr/>
            </p:nvSpPr>
            <p:spPr bwMode="auto">
              <a:xfrm>
                <a:off x="659" y="1021"/>
                <a:ext cx="1" cy="293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0" name="Line 733"/>
              <p:cNvSpPr>
                <a:spLocks noChangeShapeType="1"/>
              </p:cNvSpPr>
              <p:nvPr/>
            </p:nvSpPr>
            <p:spPr bwMode="auto">
              <a:xfrm>
                <a:off x="473" y="3104"/>
                <a:ext cx="4846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1" name="Line 734"/>
              <p:cNvSpPr>
                <a:spLocks noChangeShapeType="1"/>
              </p:cNvSpPr>
              <p:nvPr/>
            </p:nvSpPr>
            <p:spPr bwMode="auto">
              <a:xfrm>
                <a:off x="480" y="1021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2" name="Rectangle 735"/>
              <p:cNvSpPr>
                <a:spLocks noChangeArrowheads="1"/>
              </p:cNvSpPr>
              <p:nvPr/>
            </p:nvSpPr>
            <p:spPr bwMode="auto">
              <a:xfrm rot="5400000">
                <a:off x="4957" y="3457"/>
                <a:ext cx="537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RELATIONSHIPS </a:t>
                </a:r>
              </a:p>
            </p:txBody>
          </p:sp>
          <p:sp>
            <p:nvSpPr>
              <p:cNvPr id="58433" name="Rectangle 736"/>
              <p:cNvSpPr>
                <a:spLocks noChangeArrowheads="1"/>
              </p:cNvSpPr>
              <p:nvPr/>
            </p:nvSpPr>
            <p:spPr bwMode="auto">
              <a:xfrm rot="5400000">
                <a:off x="4797" y="3474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58434" name="Rectangle 737"/>
              <p:cNvSpPr>
                <a:spLocks noChangeArrowheads="1"/>
              </p:cNvSpPr>
              <p:nvPr/>
            </p:nvSpPr>
            <p:spPr bwMode="auto">
              <a:xfrm>
                <a:off x="700" y="883"/>
                <a:ext cx="5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SCHEDULE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35" name="Line 738"/>
              <p:cNvSpPr>
                <a:spLocks noChangeShapeType="1"/>
              </p:cNvSpPr>
              <p:nvPr/>
            </p:nvSpPr>
            <p:spPr bwMode="auto">
              <a:xfrm>
                <a:off x="473" y="2932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6" name="Line 739"/>
              <p:cNvSpPr>
                <a:spLocks noChangeShapeType="1"/>
              </p:cNvSpPr>
              <p:nvPr/>
            </p:nvSpPr>
            <p:spPr bwMode="auto">
              <a:xfrm>
                <a:off x="4322" y="3118"/>
                <a:ext cx="1" cy="839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7" name="Line 740"/>
              <p:cNvSpPr>
                <a:spLocks noChangeShapeType="1"/>
              </p:cNvSpPr>
              <p:nvPr/>
            </p:nvSpPr>
            <p:spPr bwMode="auto">
              <a:xfrm>
                <a:off x="4336" y="3338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8" name="Line 741"/>
              <p:cNvSpPr>
                <a:spLocks noChangeShapeType="1"/>
              </p:cNvSpPr>
              <p:nvPr/>
            </p:nvSpPr>
            <p:spPr bwMode="auto">
              <a:xfrm>
                <a:off x="4329" y="35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39" name="Line 742"/>
              <p:cNvSpPr>
                <a:spLocks noChangeShapeType="1"/>
              </p:cNvSpPr>
              <p:nvPr/>
            </p:nvSpPr>
            <p:spPr bwMode="auto">
              <a:xfrm>
                <a:off x="4329" y="37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0" name="Line 743"/>
              <p:cNvSpPr>
                <a:spLocks noChangeShapeType="1"/>
              </p:cNvSpPr>
              <p:nvPr/>
            </p:nvSpPr>
            <p:spPr bwMode="auto">
              <a:xfrm>
                <a:off x="5106" y="3111"/>
                <a:ext cx="1" cy="84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1" name="Line 744"/>
              <p:cNvSpPr>
                <a:spLocks noChangeShapeType="1"/>
              </p:cNvSpPr>
              <p:nvPr/>
            </p:nvSpPr>
            <p:spPr bwMode="auto">
              <a:xfrm>
                <a:off x="473" y="581"/>
                <a:ext cx="483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2" name="Rectangle 745"/>
              <p:cNvSpPr>
                <a:spLocks noChangeArrowheads="1"/>
              </p:cNvSpPr>
              <p:nvPr/>
            </p:nvSpPr>
            <p:spPr bwMode="auto">
              <a:xfrm>
                <a:off x="1772" y="581"/>
                <a:ext cx="2282" cy="26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3" name="Rectangle 746"/>
              <p:cNvSpPr>
                <a:spLocks noChangeArrowheads="1"/>
              </p:cNvSpPr>
              <p:nvPr/>
            </p:nvSpPr>
            <p:spPr bwMode="auto">
              <a:xfrm>
                <a:off x="1759" y="567"/>
                <a:ext cx="2309" cy="289"/>
              </a:xfrm>
              <a:prstGeom prst="rect">
                <a:avLst/>
              </a:prstGeom>
              <a:noFill/>
              <a:ln w="428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4" name="Rectangle 747"/>
              <p:cNvSpPr>
                <a:spLocks noChangeArrowheads="1"/>
              </p:cNvSpPr>
              <p:nvPr/>
            </p:nvSpPr>
            <p:spPr bwMode="auto">
              <a:xfrm>
                <a:off x="1704" y="883"/>
                <a:ext cx="30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MAP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45" name="Rectangle 748"/>
              <p:cNvSpPr>
                <a:spLocks noChangeArrowheads="1"/>
              </p:cNvSpPr>
              <p:nvPr/>
            </p:nvSpPr>
            <p:spPr bwMode="auto">
              <a:xfrm>
                <a:off x="2542" y="588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  <a:latin typeface="Arial" charset="0"/>
                  </a:rPr>
                  <a:t>CURRENT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46" name="Oval 749"/>
              <p:cNvSpPr>
                <a:spLocks noChangeArrowheads="1"/>
              </p:cNvSpPr>
              <p:nvPr/>
            </p:nvSpPr>
            <p:spPr bwMode="auto">
              <a:xfrm>
                <a:off x="1793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7" name="Oval 750"/>
              <p:cNvSpPr>
                <a:spLocks noChangeArrowheads="1"/>
              </p:cNvSpPr>
              <p:nvPr/>
            </p:nvSpPr>
            <p:spPr bwMode="auto">
              <a:xfrm>
                <a:off x="494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8" name="Oval 751"/>
              <p:cNvSpPr>
                <a:spLocks noChangeArrowheads="1"/>
              </p:cNvSpPr>
              <p:nvPr/>
            </p:nvSpPr>
            <p:spPr bwMode="auto">
              <a:xfrm>
                <a:off x="4082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49" name="Oval 752"/>
              <p:cNvSpPr>
                <a:spLocks noChangeArrowheads="1"/>
              </p:cNvSpPr>
              <p:nvPr/>
            </p:nvSpPr>
            <p:spPr bwMode="auto">
              <a:xfrm>
                <a:off x="2439" y="26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0" name="Oval 753"/>
              <p:cNvSpPr>
                <a:spLocks noChangeArrowheads="1"/>
              </p:cNvSpPr>
              <p:nvPr/>
            </p:nvSpPr>
            <p:spPr bwMode="auto">
              <a:xfrm>
                <a:off x="1532" y="884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1" name="Oval 754"/>
              <p:cNvSpPr>
                <a:spLocks noChangeArrowheads="1"/>
              </p:cNvSpPr>
              <p:nvPr/>
            </p:nvSpPr>
            <p:spPr bwMode="auto">
              <a:xfrm>
                <a:off x="5182" y="3145"/>
                <a:ext cx="96" cy="97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2" name="Oval 755"/>
              <p:cNvSpPr>
                <a:spLocks noChangeArrowheads="1"/>
              </p:cNvSpPr>
              <p:nvPr/>
            </p:nvSpPr>
            <p:spPr bwMode="auto">
              <a:xfrm>
                <a:off x="508" y="3819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3" name="Oval 756"/>
              <p:cNvSpPr>
                <a:spLocks noChangeArrowheads="1"/>
              </p:cNvSpPr>
              <p:nvPr/>
            </p:nvSpPr>
            <p:spPr bwMode="auto">
              <a:xfrm>
                <a:off x="508" y="877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54" name="Rectangle 757"/>
              <p:cNvSpPr>
                <a:spLocks noChangeArrowheads="1"/>
              </p:cNvSpPr>
              <p:nvPr/>
            </p:nvSpPr>
            <p:spPr bwMode="auto">
              <a:xfrm>
                <a:off x="1814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55" name="Rectangle 758"/>
              <p:cNvSpPr>
                <a:spLocks noChangeArrowheads="1"/>
              </p:cNvSpPr>
              <p:nvPr/>
            </p:nvSpPr>
            <p:spPr bwMode="auto">
              <a:xfrm>
                <a:off x="4109" y="588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56" name="Rectangle 759"/>
              <p:cNvSpPr>
                <a:spLocks noChangeArrowheads="1"/>
              </p:cNvSpPr>
              <p:nvPr/>
            </p:nvSpPr>
            <p:spPr bwMode="auto">
              <a:xfrm>
                <a:off x="521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57" name="Rectangle 760"/>
              <p:cNvSpPr>
                <a:spLocks noChangeArrowheads="1"/>
              </p:cNvSpPr>
              <p:nvPr/>
            </p:nvSpPr>
            <p:spPr bwMode="auto">
              <a:xfrm>
                <a:off x="2467" y="26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58" name="Rectangle 761"/>
              <p:cNvSpPr>
                <a:spLocks noChangeArrowheads="1"/>
              </p:cNvSpPr>
              <p:nvPr/>
            </p:nvSpPr>
            <p:spPr bwMode="auto">
              <a:xfrm>
                <a:off x="1566" y="883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59" name="Rectangle 762"/>
              <p:cNvSpPr>
                <a:spLocks noChangeArrowheads="1"/>
              </p:cNvSpPr>
              <p:nvPr/>
            </p:nvSpPr>
            <p:spPr bwMode="auto">
              <a:xfrm>
                <a:off x="5216" y="314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60" name="Rectangle 763"/>
              <p:cNvSpPr>
                <a:spLocks noChangeArrowheads="1"/>
              </p:cNvSpPr>
              <p:nvPr/>
            </p:nvSpPr>
            <p:spPr bwMode="auto">
              <a:xfrm>
                <a:off x="535" y="3819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7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61" name="Rectangle 764"/>
              <p:cNvSpPr>
                <a:spLocks noChangeArrowheads="1"/>
              </p:cNvSpPr>
              <p:nvPr/>
            </p:nvSpPr>
            <p:spPr bwMode="auto">
              <a:xfrm>
                <a:off x="542" y="876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8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8462" name="Rectangle 765"/>
              <p:cNvSpPr>
                <a:spLocks noChangeArrowheads="1"/>
              </p:cNvSpPr>
              <p:nvPr/>
            </p:nvSpPr>
            <p:spPr bwMode="auto">
              <a:xfrm>
                <a:off x="2013" y="404"/>
                <a:ext cx="154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The roots and consequences of civil unrest.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8463" name="Rectangle 766"/>
              <p:cNvSpPr>
                <a:spLocks noChangeArrowheads="1"/>
              </p:cNvSpPr>
              <p:nvPr/>
            </p:nvSpPr>
            <p:spPr bwMode="auto">
              <a:xfrm>
                <a:off x="2126" y="670"/>
                <a:ext cx="1394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Causes of 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64" name="Rectangle 767"/>
              <p:cNvSpPr>
                <a:spLocks noChangeArrowheads="1"/>
              </p:cNvSpPr>
              <p:nvPr/>
            </p:nvSpPr>
            <p:spPr bwMode="auto">
              <a:xfrm>
                <a:off x="570" y="684"/>
                <a:ext cx="8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Growth of the Nation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65" name="Rectangle 768"/>
              <p:cNvSpPr>
                <a:spLocks noChangeArrowheads="1"/>
              </p:cNvSpPr>
              <p:nvPr/>
            </p:nvSpPr>
            <p:spPr bwMode="auto">
              <a:xfrm>
                <a:off x="4439" y="650"/>
                <a:ext cx="576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66" name="Rectangle 769"/>
              <p:cNvSpPr>
                <a:spLocks noChangeArrowheads="1"/>
              </p:cNvSpPr>
              <p:nvPr/>
            </p:nvSpPr>
            <p:spPr bwMode="auto">
              <a:xfrm>
                <a:off x="3003" y="1162"/>
                <a:ext cx="72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  <a:latin typeface="Sand" pitchFamily="-48" charset="0"/>
                  </a:rPr>
                  <a:t>Sectionalism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67" name="Rectangle 770"/>
              <p:cNvSpPr>
                <a:spLocks noChangeArrowheads="1"/>
              </p:cNvSpPr>
              <p:nvPr/>
            </p:nvSpPr>
            <p:spPr bwMode="auto">
              <a:xfrm>
                <a:off x="3145" y="1455"/>
                <a:ext cx="47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Sand" pitchFamily="-48" charset="0"/>
                  </a:rPr>
                  <a:t>pp. 201-236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68" name="Rectangle 771"/>
              <p:cNvSpPr>
                <a:spLocks noChangeArrowheads="1"/>
              </p:cNvSpPr>
              <p:nvPr/>
            </p:nvSpPr>
            <p:spPr bwMode="auto">
              <a:xfrm>
                <a:off x="480" y="1021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1/22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69" name="Rectangle 772"/>
              <p:cNvSpPr>
                <a:spLocks noChangeArrowheads="1"/>
              </p:cNvSpPr>
              <p:nvPr/>
            </p:nvSpPr>
            <p:spPr bwMode="auto">
              <a:xfrm>
                <a:off x="514" y="1096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201-210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0" name="Rectangle 773"/>
              <p:cNvSpPr>
                <a:spLocks noChangeArrowheads="1"/>
              </p:cNvSpPr>
              <p:nvPr/>
            </p:nvSpPr>
            <p:spPr bwMode="auto">
              <a:xfrm>
                <a:off x="494" y="1346"/>
                <a:ext cx="36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1/28 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1" name="Rectangle 774"/>
              <p:cNvSpPr>
                <a:spLocks noChangeArrowheads="1"/>
              </p:cNvSpPr>
              <p:nvPr/>
            </p:nvSpPr>
            <p:spPr bwMode="auto">
              <a:xfrm>
                <a:off x="494" y="1488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1/29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2" name="Rectangle 775"/>
              <p:cNvSpPr>
                <a:spLocks noChangeArrowheads="1"/>
              </p:cNvSpPr>
              <p:nvPr/>
            </p:nvSpPr>
            <p:spPr bwMode="auto">
              <a:xfrm>
                <a:off x="514" y="1564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210-225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3" name="Rectangle 776"/>
              <p:cNvSpPr>
                <a:spLocks noChangeArrowheads="1"/>
              </p:cNvSpPr>
              <p:nvPr/>
            </p:nvSpPr>
            <p:spPr bwMode="auto">
              <a:xfrm>
                <a:off x="575" y="1817"/>
                <a:ext cx="72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"Influential Personalities"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4" name="Rectangle 777"/>
              <p:cNvSpPr>
                <a:spLocks noChangeArrowheads="1"/>
              </p:cNvSpPr>
              <p:nvPr/>
            </p:nvSpPr>
            <p:spPr bwMode="auto">
              <a:xfrm>
                <a:off x="734" y="1887"/>
                <a:ext cx="32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Project due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5" name="Rectangle 778"/>
              <p:cNvSpPr>
                <a:spLocks noChangeArrowheads="1"/>
              </p:cNvSpPr>
              <p:nvPr/>
            </p:nvSpPr>
            <p:spPr bwMode="auto">
              <a:xfrm>
                <a:off x="473" y="1982"/>
                <a:ext cx="34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1/30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6" name="Rectangle 779"/>
              <p:cNvSpPr>
                <a:spLocks noChangeArrowheads="1"/>
              </p:cNvSpPr>
              <p:nvPr/>
            </p:nvSpPr>
            <p:spPr bwMode="auto">
              <a:xfrm>
                <a:off x="514" y="2141"/>
                <a:ext cx="74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2/2 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7" name="Rectangle 780"/>
              <p:cNvSpPr>
                <a:spLocks noChangeArrowheads="1"/>
              </p:cNvSpPr>
              <p:nvPr/>
            </p:nvSpPr>
            <p:spPr bwMode="auto">
              <a:xfrm>
                <a:off x="514" y="2217"/>
                <a:ext cx="662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 over pp. 228-234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8" name="Rectangle 781"/>
              <p:cNvSpPr>
                <a:spLocks noChangeArrowheads="1"/>
              </p:cNvSpPr>
              <p:nvPr/>
            </p:nvSpPr>
            <p:spPr bwMode="auto">
              <a:xfrm>
                <a:off x="514" y="2643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79" name="Rectangle 782"/>
              <p:cNvSpPr>
                <a:spLocks noChangeArrowheads="1"/>
              </p:cNvSpPr>
              <p:nvPr/>
            </p:nvSpPr>
            <p:spPr bwMode="auto">
              <a:xfrm>
                <a:off x="514" y="2801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2/7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80" name="Rectangle 783"/>
              <p:cNvSpPr>
                <a:spLocks noChangeArrowheads="1"/>
              </p:cNvSpPr>
              <p:nvPr/>
            </p:nvSpPr>
            <p:spPr bwMode="auto">
              <a:xfrm>
                <a:off x="514" y="2973"/>
                <a:ext cx="32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481" name="Line 784"/>
              <p:cNvSpPr>
                <a:spLocks noChangeShapeType="1"/>
              </p:cNvSpPr>
              <p:nvPr/>
            </p:nvSpPr>
            <p:spPr bwMode="auto">
              <a:xfrm flipH="1">
                <a:off x="2226" y="1330"/>
                <a:ext cx="550" cy="165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82" name="Line 785"/>
              <p:cNvSpPr>
                <a:spLocks noChangeShapeType="1"/>
              </p:cNvSpPr>
              <p:nvPr/>
            </p:nvSpPr>
            <p:spPr bwMode="auto">
              <a:xfrm flipH="1">
                <a:off x="2906" y="1592"/>
                <a:ext cx="227" cy="33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83" name="Line 786"/>
              <p:cNvSpPr>
                <a:spLocks noChangeShapeType="1"/>
              </p:cNvSpPr>
              <p:nvPr/>
            </p:nvSpPr>
            <p:spPr bwMode="auto">
              <a:xfrm>
                <a:off x="3697" y="1578"/>
                <a:ext cx="247" cy="28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84" name="Line 787"/>
              <p:cNvSpPr>
                <a:spLocks noChangeShapeType="1"/>
              </p:cNvSpPr>
              <p:nvPr/>
            </p:nvSpPr>
            <p:spPr bwMode="auto">
              <a:xfrm>
                <a:off x="4027" y="1337"/>
                <a:ext cx="399" cy="17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85" name="Oval 788"/>
              <p:cNvSpPr>
                <a:spLocks noChangeArrowheads="1"/>
              </p:cNvSpPr>
              <p:nvPr/>
            </p:nvSpPr>
            <p:spPr bwMode="auto">
              <a:xfrm>
                <a:off x="1669" y="147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86" name="Oval 789"/>
              <p:cNvSpPr>
                <a:spLocks noChangeArrowheads="1"/>
              </p:cNvSpPr>
              <p:nvPr/>
            </p:nvSpPr>
            <p:spPr bwMode="auto">
              <a:xfrm>
                <a:off x="2487" y="180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87" name="Oval 790"/>
              <p:cNvSpPr>
                <a:spLocks noChangeArrowheads="1"/>
              </p:cNvSpPr>
              <p:nvPr/>
            </p:nvSpPr>
            <p:spPr bwMode="auto">
              <a:xfrm>
                <a:off x="3498" y="1805"/>
                <a:ext cx="900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88" name="Oval 791"/>
              <p:cNvSpPr>
                <a:spLocks noChangeArrowheads="1"/>
              </p:cNvSpPr>
              <p:nvPr/>
            </p:nvSpPr>
            <p:spPr bwMode="auto">
              <a:xfrm>
                <a:off x="4288" y="1447"/>
                <a:ext cx="901" cy="523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8489" name="Rectangle 792"/>
              <p:cNvSpPr>
                <a:spLocks noChangeArrowheads="1"/>
              </p:cNvSpPr>
              <p:nvPr/>
            </p:nvSpPr>
            <p:spPr bwMode="auto">
              <a:xfrm>
                <a:off x="1814" y="1626"/>
                <a:ext cx="4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Areas of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0" name="Rectangle 793"/>
              <p:cNvSpPr>
                <a:spLocks noChangeArrowheads="1"/>
              </p:cNvSpPr>
              <p:nvPr/>
            </p:nvSpPr>
            <p:spPr bwMode="auto">
              <a:xfrm>
                <a:off x="1814" y="1736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1" name="Rectangle 794"/>
              <p:cNvSpPr>
                <a:spLocks noChangeArrowheads="1"/>
              </p:cNvSpPr>
              <p:nvPr/>
            </p:nvSpPr>
            <p:spPr bwMode="auto">
              <a:xfrm>
                <a:off x="2673" y="1894"/>
                <a:ext cx="59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Differences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2" name="Rectangle 795"/>
              <p:cNvSpPr>
                <a:spLocks noChangeArrowheads="1"/>
              </p:cNvSpPr>
              <p:nvPr/>
            </p:nvSpPr>
            <p:spPr bwMode="auto">
              <a:xfrm>
                <a:off x="2673" y="2004"/>
                <a:ext cx="45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between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3" name="Rectangle 796"/>
              <p:cNvSpPr>
                <a:spLocks noChangeArrowheads="1"/>
              </p:cNvSpPr>
              <p:nvPr/>
            </p:nvSpPr>
            <p:spPr bwMode="auto">
              <a:xfrm>
                <a:off x="2673" y="2114"/>
                <a:ext cx="46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areas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4" name="Rectangle 797"/>
              <p:cNvSpPr>
                <a:spLocks noChangeArrowheads="1"/>
              </p:cNvSpPr>
              <p:nvPr/>
            </p:nvSpPr>
            <p:spPr bwMode="auto">
              <a:xfrm>
                <a:off x="3690" y="1922"/>
                <a:ext cx="49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Events in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5" name="Rectangle 798"/>
              <p:cNvSpPr>
                <a:spLocks noChangeArrowheads="1"/>
              </p:cNvSpPr>
              <p:nvPr/>
            </p:nvSpPr>
            <p:spPr bwMode="auto">
              <a:xfrm>
                <a:off x="3690" y="2032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6" name="Rectangle 799"/>
              <p:cNvSpPr>
                <a:spLocks noChangeArrowheads="1"/>
              </p:cNvSpPr>
              <p:nvPr/>
            </p:nvSpPr>
            <p:spPr bwMode="auto">
              <a:xfrm>
                <a:off x="4439" y="1523"/>
                <a:ext cx="436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Leaders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7" name="Rectangle 800"/>
              <p:cNvSpPr>
                <a:spLocks noChangeArrowheads="1"/>
              </p:cNvSpPr>
              <p:nvPr/>
            </p:nvSpPr>
            <p:spPr bwMode="auto">
              <a:xfrm>
                <a:off x="4439" y="1633"/>
                <a:ext cx="5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across the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8" name="Rectangle 801"/>
              <p:cNvSpPr>
                <a:spLocks noChangeArrowheads="1"/>
              </p:cNvSpPr>
              <p:nvPr/>
            </p:nvSpPr>
            <p:spPr bwMode="auto">
              <a:xfrm>
                <a:off x="4439" y="1743"/>
                <a:ext cx="2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499" name="Rectangle 802"/>
              <p:cNvSpPr>
                <a:spLocks noChangeArrowheads="1"/>
              </p:cNvSpPr>
              <p:nvPr/>
            </p:nvSpPr>
            <p:spPr bwMode="auto">
              <a:xfrm>
                <a:off x="2219" y="1282"/>
                <a:ext cx="41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based on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500" name="Rectangle 803"/>
              <p:cNvSpPr>
                <a:spLocks noChangeArrowheads="1"/>
              </p:cNvSpPr>
              <p:nvPr/>
            </p:nvSpPr>
            <p:spPr bwMode="auto">
              <a:xfrm>
                <a:off x="2623" y="1695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emerged  because of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501" name="Rectangle 804"/>
              <p:cNvSpPr>
                <a:spLocks noChangeArrowheads="1"/>
              </p:cNvSpPr>
              <p:nvPr/>
            </p:nvSpPr>
            <p:spPr bwMode="auto">
              <a:xfrm>
                <a:off x="3481" y="1706"/>
                <a:ext cx="59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became greater with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502" name="Rectangle 805"/>
              <p:cNvSpPr>
                <a:spLocks noChangeArrowheads="1"/>
              </p:cNvSpPr>
              <p:nvPr/>
            </p:nvSpPr>
            <p:spPr bwMode="auto">
              <a:xfrm>
                <a:off x="4130" y="1296"/>
                <a:ext cx="5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influenced by 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8503" name="Rectangle 806"/>
              <p:cNvSpPr>
                <a:spLocks noChangeArrowheads="1"/>
              </p:cNvSpPr>
              <p:nvPr/>
            </p:nvSpPr>
            <p:spPr bwMode="auto">
              <a:xfrm>
                <a:off x="4405" y="3180"/>
                <a:ext cx="38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descriptive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8504" name="Rectangle 807"/>
              <p:cNvSpPr>
                <a:spLocks noChangeArrowheads="1"/>
              </p:cNvSpPr>
              <p:nvPr/>
            </p:nvSpPr>
            <p:spPr bwMode="auto">
              <a:xfrm>
                <a:off x="4398" y="3586"/>
                <a:ext cx="431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cause/effect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8505" name="Rectangle 808"/>
              <p:cNvSpPr>
                <a:spLocks noChangeArrowheads="1"/>
              </p:cNvSpPr>
              <p:nvPr/>
            </p:nvSpPr>
            <p:spPr bwMode="auto">
              <a:xfrm>
                <a:off x="734" y="3201"/>
                <a:ext cx="243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was sectionalism as it existed in the U. S.  of 1860?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506" name="Rectangle 809"/>
              <p:cNvSpPr>
                <a:spLocks noChangeArrowheads="1"/>
              </p:cNvSpPr>
              <p:nvPr/>
            </p:nvSpPr>
            <p:spPr bwMode="auto">
              <a:xfrm>
                <a:off x="728" y="3448"/>
                <a:ext cx="358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How did the differences in the sections of the U.S. in 1860 contribute to the start of the Civil War?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507" name="Rectangle 810"/>
              <p:cNvSpPr>
                <a:spLocks noChangeArrowheads="1"/>
              </p:cNvSpPr>
              <p:nvPr/>
            </p:nvSpPr>
            <p:spPr bwMode="auto">
              <a:xfrm>
                <a:off x="710" y="3551"/>
                <a:ext cx="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>
                  <a:latin typeface="Times" pitchFamily="-112" charset="0"/>
                </a:endParaRPr>
              </a:p>
            </p:txBody>
          </p:sp>
          <p:grpSp>
            <p:nvGrpSpPr>
              <p:cNvPr id="58508" name="Group 811"/>
              <p:cNvGrpSpPr>
                <a:grpSpLocks/>
              </p:cNvGrpSpPr>
              <p:nvPr/>
            </p:nvGrpSpPr>
            <p:grpSpPr bwMode="auto">
              <a:xfrm>
                <a:off x="1484" y="444"/>
                <a:ext cx="529" cy="55"/>
                <a:chOff x="1484" y="444"/>
                <a:chExt cx="529" cy="55"/>
              </a:xfrm>
            </p:grpSpPr>
            <p:sp>
              <p:nvSpPr>
                <p:cNvPr id="58515" name="Freeform 812"/>
                <p:cNvSpPr>
                  <a:spLocks/>
                </p:cNvSpPr>
                <p:nvPr/>
              </p:nvSpPr>
              <p:spPr bwMode="auto">
                <a:xfrm>
                  <a:off x="1484" y="444"/>
                  <a:ext cx="96" cy="55"/>
                </a:xfrm>
                <a:custGeom>
                  <a:avLst/>
                  <a:gdLst>
                    <a:gd name="T0" fmla="*/ 0 w 96"/>
                    <a:gd name="T1" fmla="*/ 27 h 55"/>
                    <a:gd name="T2" fmla="*/ 96 w 96"/>
                    <a:gd name="T3" fmla="*/ 0 h 55"/>
                    <a:gd name="T4" fmla="*/ 96 w 96"/>
                    <a:gd name="T5" fmla="*/ 27 h 55"/>
                    <a:gd name="T6" fmla="*/ 96 w 96"/>
                    <a:gd name="T7" fmla="*/ 55 h 55"/>
                    <a:gd name="T8" fmla="*/ 0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0" y="27"/>
                      </a:moveTo>
                      <a:lnTo>
                        <a:pt x="96" y="0"/>
                      </a:lnTo>
                      <a:lnTo>
                        <a:pt x="96" y="27"/>
                      </a:lnTo>
                      <a:lnTo>
                        <a:pt x="96" y="55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16" name="Line 813"/>
                <p:cNvSpPr>
                  <a:spLocks noChangeShapeType="1"/>
                </p:cNvSpPr>
                <p:nvPr/>
              </p:nvSpPr>
              <p:spPr bwMode="auto">
                <a:xfrm flipH="1">
                  <a:off x="1580" y="471"/>
                  <a:ext cx="433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8509" name="Group 814"/>
              <p:cNvGrpSpPr>
                <a:grpSpLocks/>
              </p:cNvGrpSpPr>
              <p:nvPr/>
            </p:nvGrpSpPr>
            <p:grpSpPr bwMode="auto">
              <a:xfrm>
                <a:off x="3944" y="457"/>
                <a:ext cx="591" cy="55"/>
                <a:chOff x="3807" y="444"/>
                <a:chExt cx="591" cy="55"/>
              </a:xfrm>
            </p:grpSpPr>
            <p:sp>
              <p:nvSpPr>
                <p:cNvPr id="58513" name="Freeform 815"/>
                <p:cNvSpPr>
                  <a:spLocks/>
                </p:cNvSpPr>
                <p:nvPr/>
              </p:nvSpPr>
              <p:spPr bwMode="auto">
                <a:xfrm>
                  <a:off x="4302" y="444"/>
                  <a:ext cx="96" cy="55"/>
                </a:xfrm>
                <a:custGeom>
                  <a:avLst/>
                  <a:gdLst>
                    <a:gd name="T0" fmla="*/ 96 w 96"/>
                    <a:gd name="T1" fmla="*/ 27 h 55"/>
                    <a:gd name="T2" fmla="*/ 0 w 96"/>
                    <a:gd name="T3" fmla="*/ 55 h 55"/>
                    <a:gd name="T4" fmla="*/ 0 w 96"/>
                    <a:gd name="T5" fmla="*/ 27 h 55"/>
                    <a:gd name="T6" fmla="*/ 0 w 96"/>
                    <a:gd name="T7" fmla="*/ 0 h 55"/>
                    <a:gd name="T8" fmla="*/ 96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96" y="27"/>
                      </a:moveTo>
                      <a:lnTo>
                        <a:pt x="0" y="55"/>
                      </a:ln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96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8514" name="Line 816"/>
                <p:cNvSpPr>
                  <a:spLocks noChangeShapeType="1"/>
                </p:cNvSpPr>
                <p:nvPr/>
              </p:nvSpPr>
              <p:spPr bwMode="auto">
                <a:xfrm>
                  <a:off x="3807" y="471"/>
                  <a:ext cx="495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8510" name="Rectangle 817"/>
              <p:cNvSpPr>
                <a:spLocks noChangeArrowheads="1"/>
              </p:cNvSpPr>
              <p:nvPr/>
            </p:nvSpPr>
            <p:spPr bwMode="auto">
              <a:xfrm>
                <a:off x="4323" y="3386"/>
                <a:ext cx="61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compare/contrast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8511" name="Rectangle 818"/>
              <p:cNvSpPr>
                <a:spLocks noChangeArrowheads="1"/>
              </p:cNvSpPr>
              <p:nvPr/>
            </p:nvSpPr>
            <p:spPr bwMode="auto">
              <a:xfrm>
                <a:off x="4322" y="271"/>
                <a:ext cx="1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Sand" pitchFamily="-48" charset="0"/>
                  </a:rPr>
                  <a:t>1/22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8512" name="Rectangle 819"/>
              <p:cNvSpPr>
                <a:spLocks noChangeArrowheads="1"/>
              </p:cNvSpPr>
              <p:nvPr/>
            </p:nvSpPr>
            <p:spPr bwMode="auto">
              <a:xfrm>
                <a:off x="741" y="3778"/>
                <a:ext cx="23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examples of sectionalism exist in the world today?</a:t>
                </a:r>
                <a:endParaRPr lang="en-US">
                  <a:latin typeface="Sand" pitchFamily="-48" charset="0"/>
                </a:endParaRPr>
              </a:p>
            </p:txBody>
          </p:sp>
        </p:grpSp>
      </p:grpSp>
      <p:grpSp>
        <p:nvGrpSpPr>
          <p:cNvPr id="58373" name="Group 339"/>
          <p:cNvGrpSpPr>
            <a:grpSpLocks/>
          </p:cNvGrpSpPr>
          <p:nvPr/>
        </p:nvGrpSpPr>
        <p:grpSpPr bwMode="auto">
          <a:xfrm>
            <a:off x="428625" y="217488"/>
            <a:ext cx="8283575" cy="5913437"/>
            <a:chOff x="336" y="366"/>
            <a:chExt cx="5218" cy="3725"/>
          </a:xfrm>
        </p:grpSpPr>
        <p:sp>
          <p:nvSpPr>
            <p:cNvPr id="58375" name="AutoShape 165"/>
            <p:cNvSpPr>
              <a:spLocks noChangeArrowheads="1"/>
            </p:cNvSpPr>
            <p:nvPr/>
          </p:nvSpPr>
          <p:spPr bwMode="auto">
            <a:xfrm>
              <a:off x="2301" y="1669"/>
              <a:ext cx="3091" cy="2422"/>
            </a:xfrm>
            <a:prstGeom prst="roundRect">
              <a:avLst>
                <a:gd name="adj" fmla="val 5389"/>
              </a:avLst>
            </a:prstGeom>
            <a:solidFill>
              <a:schemeClr val="bg1"/>
            </a:solidFill>
            <a:ln w="1111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76" name="Rectangle 5"/>
            <p:cNvSpPr>
              <a:spLocks noChangeArrowheads="1"/>
            </p:cNvSpPr>
            <p:nvPr/>
          </p:nvSpPr>
          <p:spPr bwMode="auto">
            <a:xfrm>
              <a:off x="336" y="366"/>
              <a:ext cx="5218" cy="775"/>
            </a:xfrm>
            <a:prstGeom prst="rect">
              <a:avLst/>
            </a:prstGeom>
            <a:noFill/>
            <a:ln w="1111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77" name="Freeform 161"/>
            <p:cNvSpPr>
              <a:spLocks/>
            </p:cNvSpPr>
            <p:nvPr/>
          </p:nvSpPr>
          <p:spPr bwMode="auto">
            <a:xfrm>
              <a:off x="2547" y="1126"/>
              <a:ext cx="261" cy="226"/>
            </a:xfrm>
            <a:custGeom>
              <a:avLst/>
              <a:gdLst>
                <a:gd name="T0" fmla="*/ 0 w 261"/>
                <a:gd name="T1" fmla="*/ 0 h 226"/>
                <a:gd name="T2" fmla="*/ 261 w 261"/>
                <a:gd name="T3" fmla="*/ 36 h 226"/>
                <a:gd name="T4" fmla="*/ 127 w 261"/>
                <a:gd name="T5" fmla="*/ 85 h 226"/>
                <a:gd name="T6" fmla="*/ 127 w 261"/>
                <a:gd name="T7" fmla="*/ 226 h 226"/>
                <a:gd name="T8" fmla="*/ 0 w 261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61"/>
                <a:gd name="T16" fmla="*/ 0 h 226"/>
                <a:gd name="T17" fmla="*/ 261 w 261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61" h="226">
                  <a:moveTo>
                    <a:pt x="0" y="0"/>
                  </a:moveTo>
                  <a:lnTo>
                    <a:pt x="261" y="36"/>
                  </a:lnTo>
                  <a:lnTo>
                    <a:pt x="127" y="85"/>
                  </a:lnTo>
                  <a:lnTo>
                    <a:pt x="127" y="2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78" name="Line 162"/>
            <p:cNvSpPr>
              <a:spLocks noChangeShapeType="1"/>
            </p:cNvSpPr>
            <p:nvPr/>
          </p:nvSpPr>
          <p:spPr bwMode="auto">
            <a:xfrm>
              <a:off x="2646" y="1183"/>
              <a:ext cx="732" cy="486"/>
            </a:xfrm>
            <a:prstGeom prst="line">
              <a:avLst/>
            </a:prstGeom>
            <a:noFill/>
            <a:ln w="889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379" name="Rectangle 166"/>
            <p:cNvSpPr>
              <a:spLocks noChangeArrowheads="1"/>
            </p:cNvSpPr>
            <p:nvPr/>
          </p:nvSpPr>
          <p:spPr bwMode="auto">
            <a:xfrm>
              <a:off x="2374" y="3048"/>
              <a:ext cx="2867" cy="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2200" b="1">
                  <a:solidFill>
                    <a:srgbClr val="000000"/>
                  </a:solidFill>
                  <a:latin typeface="Arial" charset="0"/>
                </a:rPr>
                <a:t>Information is listed to help students see how the current unit is related to other units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2200" b="1">
                  <a:solidFill>
                    <a:srgbClr val="000000"/>
                  </a:solidFill>
                  <a:latin typeface="Arial" charset="0"/>
                </a:rPr>
                <a:t>an to course ideas.  </a:t>
              </a:r>
            </a:p>
          </p:txBody>
        </p:sp>
        <p:sp>
          <p:nvSpPr>
            <p:cNvPr id="58380" name="Rectangle 171"/>
            <p:cNvSpPr>
              <a:spLocks noChangeArrowheads="1"/>
            </p:cNvSpPr>
            <p:nvPr/>
          </p:nvSpPr>
          <p:spPr bwMode="auto">
            <a:xfrm>
              <a:off x="2892" y="1943"/>
              <a:ext cx="1516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b="1">
                  <a:solidFill>
                    <a:srgbClr val="000000"/>
                  </a:solidFill>
                  <a:latin typeface="Arial" charset="0"/>
                </a:rPr>
                <a:t>1. 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58381" name="Rectangle 172"/>
            <p:cNvSpPr>
              <a:spLocks noChangeArrowheads="1"/>
            </p:cNvSpPr>
            <p:nvPr/>
          </p:nvSpPr>
          <p:spPr bwMode="auto">
            <a:xfrm>
              <a:off x="2892" y="2161"/>
              <a:ext cx="1115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b="1">
                  <a:solidFill>
                    <a:srgbClr val="000000"/>
                  </a:solidFill>
                  <a:latin typeface="Arial" charset="0"/>
                </a:rPr>
                <a:t>2. LAST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58382" name="Rectangle 173"/>
            <p:cNvSpPr>
              <a:spLocks noChangeArrowheads="1"/>
            </p:cNvSpPr>
            <p:nvPr/>
          </p:nvSpPr>
          <p:spPr bwMode="auto">
            <a:xfrm>
              <a:off x="2892" y="2379"/>
              <a:ext cx="1125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b="1">
                  <a:solidFill>
                    <a:srgbClr val="000000"/>
                  </a:solidFill>
                  <a:latin typeface="Arial" charset="0"/>
                </a:rPr>
                <a:t>3. NEXT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58383" name="Rectangle 174"/>
            <p:cNvSpPr>
              <a:spLocks noChangeArrowheads="1"/>
            </p:cNvSpPr>
            <p:nvPr/>
          </p:nvSpPr>
          <p:spPr bwMode="auto">
            <a:xfrm>
              <a:off x="2892" y="2598"/>
              <a:ext cx="1711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2200" b="1">
                  <a:solidFill>
                    <a:srgbClr val="000000"/>
                  </a:solidFill>
                  <a:latin typeface="Arial" charset="0"/>
                </a:rPr>
                <a:t>4. BIGGER PICTURE</a:t>
              </a:r>
              <a:endParaRPr lang="en-US">
                <a:latin typeface="Arial" charset="0"/>
              </a:endParaRPr>
            </a:p>
          </p:txBody>
        </p:sp>
      </p:grpSp>
      <p:pic>
        <p:nvPicPr>
          <p:cNvPr id="58374" name="Picture 174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41155F-7D6B-4023-ACD4-7562B7DB28A1}" type="slidenum">
              <a:rPr lang="en-US"/>
              <a:pPr/>
              <a:t>21</a:t>
            </a:fld>
            <a:endParaRPr lang="en-US"/>
          </a:p>
        </p:txBody>
      </p:sp>
      <p:sp>
        <p:nvSpPr>
          <p:cNvPr id="17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59396" name="Group 833"/>
          <p:cNvGrpSpPr>
            <a:grpSpLocks/>
          </p:cNvGrpSpPr>
          <p:nvPr/>
        </p:nvGrpSpPr>
        <p:grpSpPr bwMode="auto">
          <a:xfrm>
            <a:off x="708025" y="311150"/>
            <a:ext cx="7735888" cy="6048375"/>
            <a:chOff x="446" y="196"/>
            <a:chExt cx="4873" cy="3810"/>
          </a:xfrm>
        </p:grpSpPr>
        <p:sp>
          <p:nvSpPr>
            <p:cNvPr id="59405" name="Rectangle 834"/>
            <p:cNvSpPr>
              <a:spLocks noChangeArrowheads="1"/>
            </p:cNvSpPr>
            <p:nvPr/>
          </p:nvSpPr>
          <p:spPr bwMode="auto">
            <a:xfrm>
              <a:off x="446" y="196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59406" name="Group 835"/>
            <p:cNvGrpSpPr>
              <a:grpSpLocks/>
            </p:cNvGrpSpPr>
            <p:nvPr/>
          </p:nvGrpSpPr>
          <p:grpSpPr bwMode="auto">
            <a:xfrm>
              <a:off x="466" y="197"/>
              <a:ext cx="4853" cy="3809"/>
              <a:chOff x="466" y="197"/>
              <a:chExt cx="4853" cy="3809"/>
            </a:xfrm>
          </p:grpSpPr>
          <p:sp>
            <p:nvSpPr>
              <p:cNvPr id="59407" name="Rectangle 836"/>
              <p:cNvSpPr>
                <a:spLocks noChangeArrowheads="1"/>
              </p:cNvSpPr>
              <p:nvPr/>
            </p:nvSpPr>
            <p:spPr bwMode="auto">
              <a:xfrm>
                <a:off x="4309" y="197"/>
                <a:ext cx="489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Elida Cordora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9408" name="Rectangle 837"/>
              <p:cNvSpPr>
                <a:spLocks noChangeArrowheads="1"/>
              </p:cNvSpPr>
              <p:nvPr/>
            </p:nvSpPr>
            <p:spPr bwMode="auto">
              <a:xfrm>
                <a:off x="3951" y="203"/>
                <a:ext cx="18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NAME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09" name="Rectangle 838"/>
              <p:cNvSpPr>
                <a:spLocks noChangeArrowheads="1"/>
              </p:cNvSpPr>
              <p:nvPr/>
            </p:nvSpPr>
            <p:spPr bwMode="auto">
              <a:xfrm>
                <a:off x="3951" y="285"/>
                <a:ext cx="17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DATE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10" name="Line 839"/>
              <p:cNvSpPr>
                <a:spLocks noChangeShapeType="1"/>
              </p:cNvSpPr>
              <p:nvPr/>
            </p:nvSpPr>
            <p:spPr bwMode="auto">
              <a:xfrm>
                <a:off x="4164" y="279"/>
                <a:ext cx="11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1" name="Line 840"/>
              <p:cNvSpPr>
                <a:spLocks noChangeShapeType="1"/>
              </p:cNvSpPr>
              <p:nvPr/>
            </p:nvSpPr>
            <p:spPr bwMode="auto">
              <a:xfrm>
                <a:off x="4178" y="347"/>
                <a:ext cx="111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2" name="Rectangle 841"/>
              <p:cNvSpPr>
                <a:spLocks noChangeArrowheads="1"/>
              </p:cNvSpPr>
              <p:nvPr/>
            </p:nvSpPr>
            <p:spPr bwMode="auto">
              <a:xfrm>
                <a:off x="2570" y="265"/>
                <a:ext cx="55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BIGGER PICTURE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13" name="Rectangle 842"/>
              <p:cNvSpPr>
                <a:spLocks noChangeArrowheads="1"/>
              </p:cNvSpPr>
              <p:nvPr/>
            </p:nvSpPr>
            <p:spPr bwMode="auto">
              <a:xfrm>
                <a:off x="789" y="574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LAST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14" name="Rectangle 843"/>
              <p:cNvSpPr>
                <a:spLocks noChangeArrowheads="1"/>
              </p:cNvSpPr>
              <p:nvPr/>
            </p:nvSpPr>
            <p:spPr bwMode="auto">
              <a:xfrm>
                <a:off x="1181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15" name="Rectangle 844"/>
              <p:cNvSpPr>
                <a:spLocks noChangeArrowheads="1"/>
              </p:cNvSpPr>
              <p:nvPr/>
            </p:nvSpPr>
            <p:spPr bwMode="auto">
              <a:xfrm>
                <a:off x="2769" y="601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</a:rPr>
                  <a:t>CURRENT UNIT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59416" name="Rectangle 845"/>
              <p:cNvSpPr>
                <a:spLocks noChangeArrowheads="1"/>
              </p:cNvSpPr>
              <p:nvPr/>
            </p:nvSpPr>
            <p:spPr bwMode="auto">
              <a:xfrm>
                <a:off x="4453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NEXT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17" name="Rectangle 846"/>
              <p:cNvSpPr>
                <a:spLocks noChangeArrowheads="1"/>
              </p:cNvSpPr>
              <p:nvPr/>
            </p:nvSpPr>
            <p:spPr bwMode="auto">
              <a:xfrm>
                <a:off x="4838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18" name="Line 847"/>
              <p:cNvSpPr>
                <a:spLocks noChangeShapeType="1"/>
              </p:cNvSpPr>
              <p:nvPr/>
            </p:nvSpPr>
            <p:spPr bwMode="auto">
              <a:xfrm>
                <a:off x="473" y="842"/>
                <a:ext cx="483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19" name="Line 848"/>
              <p:cNvSpPr>
                <a:spLocks noChangeShapeType="1"/>
              </p:cNvSpPr>
              <p:nvPr/>
            </p:nvSpPr>
            <p:spPr bwMode="auto">
              <a:xfrm>
                <a:off x="466" y="3104"/>
                <a:ext cx="4833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0" name="Line 849"/>
              <p:cNvSpPr>
                <a:spLocks noChangeShapeType="1"/>
              </p:cNvSpPr>
              <p:nvPr/>
            </p:nvSpPr>
            <p:spPr bwMode="auto">
              <a:xfrm>
                <a:off x="1765" y="574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1" name="Line 850"/>
              <p:cNvSpPr>
                <a:spLocks noChangeShapeType="1"/>
              </p:cNvSpPr>
              <p:nvPr/>
            </p:nvSpPr>
            <p:spPr bwMode="auto">
              <a:xfrm>
                <a:off x="4054" y="581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2" name="Arc 851"/>
              <p:cNvSpPr>
                <a:spLocks/>
              </p:cNvSpPr>
              <p:nvPr/>
            </p:nvSpPr>
            <p:spPr bwMode="auto">
              <a:xfrm>
                <a:off x="473" y="382"/>
                <a:ext cx="1293" cy="199"/>
              </a:xfrm>
              <a:custGeom>
                <a:avLst/>
                <a:gdLst>
                  <a:gd name="T0" fmla="*/ 0 w 21600"/>
                  <a:gd name="T1" fmla="*/ 199 h 21599"/>
                  <a:gd name="T2" fmla="*/ 1292 w 21600"/>
                  <a:gd name="T3" fmla="*/ 0 h 21599"/>
                  <a:gd name="T4" fmla="*/ 1293 w 21600"/>
                  <a:gd name="T5" fmla="*/ 199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3" name="Arc 852"/>
              <p:cNvSpPr>
                <a:spLocks/>
              </p:cNvSpPr>
              <p:nvPr/>
            </p:nvSpPr>
            <p:spPr bwMode="auto">
              <a:xfrm>
                <a:off x="466" y="375"/>
                <a:ext cx="1300" cy="206"/>
              </a:xfrm>
              <a:custGeom>
                <a:avLst/>
                <a:gdLst>
                  <a:gd name="T0" fmla="*/ 0 w 21600"/>
                  <a:gd name="T1" fmla="*/ 206 h 21599"/>
                  <a:gd name="T2" fmla="*/ 1299 w 21600"/>
                  <a:gd name="T3" fmla="*/ 0 h 21599"/>
                  <a:gd name="T4" fmla="*/ 1300 w 21600"/>
                  <a:gd name="T5" fmla="*/ 206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4" name="Arc 853"/>
              <p:cNvSpPr>
                <a:spLocks/>
              </p:cNvSpPr>
              <p:nvPr/>
            </p:nvSpPr>
            <p:spPr bwMode="auto">
              <a:xfrm>
                <a:off x="4054" y="375"/>
                <a:ext cx="1265" cy="210"/>
              </a:xfrm>
              <a:custGeom>
                <a:avLst/>
                <a:gdLst>
                  <a:gd name="T0" fmla="*/ 0 w 21616"/>
                  <a:gd name="T1" fmla="*/ 0 h 21600"/>
                  <a:gd name="T2" fmla="*/ 1265 w 21616"/>
                  <a:gd name="T3" fmla="*/ 209 h 21600"/>
                  <a:gd name="T4" fmla="*/ 1 w 21616"/>
                  <a:gd name="T5" fmla="*/ 210 h 21600"/>
                  <a:gd name="T6" fmla="*/ 0 60000 65536"/>
                  <a:gd name="T7" fmla="*/ 0 60000 65536"/>
                  <a:gd name="T8" fmla="*/ 0 60000 65536"/>
                  <a:gd name="T9" fmla="*/ 0 w 21616"/>
                  <a:gd name="T10" fmla="*/ 0 h 21600"/>
                  <a:gd name="T11" fmla="*/ 21616 w 2161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16" h="21600" fill="none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</a:path>
                  <a:path w="21616" h="21600" stroke="0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  <a:lnTo>
                      <a:pt x="17" y="21600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5" name="Line 854"/>
              <p:cNvSpPr>
                <a:spLocks noChangeShapeType="1"/>
              </p:cNvSpPr>
              <p:nvPr/>
            </p:nvSpPr>
            <p:spPr bwMode="auto">
              <a:xfrm>
                <a:off x="1759" y="375"/>
                <a:ext cx="228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59426" name="Group 855"/>
              <p:cNvGrpSpPr>
                <a:grpSpLocks/>
              </p:cNvGrpSpPr>
              <p:nvPr/>
            </p:nvGrpSpPr>
            <p:grpSpPr bwMode="auto">
              <a:xfrm>
                <a:off x="1759" y="395"/>
                <a:ext cx="1" cy="186"/>
                <a:chOff x="1759" y="395"/>
                <a:chExt cx="1" cy="186"/>
              </a:xfrm>
            </p:grpSpPr>
            <p:sp>
              <p:nvSpPr>
                <p:cNvPr id="59561" name="Line 856"/>
                <p:cNvSpPr>
                  <a:spLocks noChangeShapeType="1"/>
                </p:cNvSpPr>
                <p:nvPr/>
              </p:nvSpPr>
              <p:spPr bwMode="auto">
                <a:xfrm>
                  <a:off x="1759" y="395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62" name="Line 857"/>
                <p:cNvSpPr>
                  <a:spLocks noChangeShapeType="1"/>
                </p:cNvSpPr>
                <p:nvPr/>
              </p:nvSpPr>
              <p:spPr bwMode="auto">
                <a:xfrm>
                  <a:off x="1759" y="457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63" name="Line 858"/>
                <p:cNvSpPr>
                  <a:spLocks noChangeShapeType="1"/>
                </p:cNvSpPr>
                <p:nvPr/>
              </p:nvSpPr>
              <p:spPr bwMode="auto">
                <a:xfrm>
                  <a:off x="1759" y="51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64" name="Line 859"/>
                <p:cNvSpPr>
                  <a:spLocks noChangeShapeType="1"/>
                </p:cNvSpPr>
                <p:nvPr/>
              </p:nvSpPr>
              <p:spPr bwMode="auto">
                <a:xfrm>
                  <a:off x="1759" y="574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9427" name="Group 860"/>
              <p:cNvGrpSpPr>
                <a:grpSpLocks/>
              </p:cNvGrpSpPr>
              <p:nvPr/>
            </p:nvGrpSpPr>
            <p:grpSpPr bwMode="auto">
              <a:xfrm>
                <a:off x="4061" y="409"/>
                <a:ext cx="1" cy="186"/>
                <a:chOff x="4061" y="409"/>
                <a:chExt cx="1" cy="186"/>
              </a:xfrm>
            </p:grpSpPr>
            <p:sp>
              <p:nvSpPr>
                <p:cNvPr id="59557" name="Line 861"/>
                <p:cNvSpPr>
                  <a:spLocks noChangeShapeType="1"/>
                </p:cNvSpPr>
                <p:nvPr/>
              </p:nvSpPr>
              <p:spPr bwMode="auto">
                <a:xfrm>
                  <a:off x="4061" y="40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8" name="Line 862"/>
                <p:cNvSpPr>
                  <a:spLocks noChangeShapeType="1"/>
                </p:cNvSpPr>
                <p:nvPr/>
              </p:nvSpPr>
              <p:spPr bwMode="auto">
                <a:xfrm>
                  <a:off x="4061" y="471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9" name="Line 863"/>
                <p:cNvSpPr>
                  <a:spLocks noChangeShapeType="1"/>
                </p:cNvSpPr>
                <p:nvPr/>
              </p:nvSpPr>
              <p:spPr bwMode="auto">
                <a:xfrm>
                  <a:off x="4061" y="533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60" name="Line 864"/>
                <p:cNvSpPr>
                  <a:spLocks noChangeShapeType="1"/>
                </p:cNvSpPr>
                <p:nvPr/>
              </p:nvSpPr>
              <p:spPr bwMode="auto">
                <a:xfrm>
                  <a:off x="4061" y="588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9428" name="Line 865"/>
              <p:cNvSpPr>
                <a:spLocks noChangeShapeType="1"/>
              </p:cNvSpPr>
              <p:nvPr/>
            </p:nvSpPr>
            <p:spPr bwMode="auto">
              <a:xfrm>
                <a:off x="466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29" name="Line 866"/>
              <p:cNvSpPr>
                <a:spLocks noChangeShapeType="1"/>
              </p:cNvSpPr>
              <p:nvPr/>
            </p:nvSpPr>
            <p:spPr bwMode="auto">
              <a:xfrm>
                <a:off x="473" y="3963"/>
                <a:ext cx="4826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30" name="Line 867"/>
              <p:cNvSpPr>
                <a:spLocks noChangeShapeType="1"/>
              </p:cNvSpPr>
              <p:nvPr/>
            </p:nvSpPr>
            <p:spPr bwMode="auto">
              <a:xfrm>
                <a:off x="5305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31" name="Rectangle 868"/>
              <p:cNvSpPr>
                <a:spLocks noChangeArrowheads="1"/>
              </p:cNvSpPr>
              <p:nvPr/>
            </p:nvSpPr>
            <p:spPr bwMode="auto">
              <a:xfrm rot="-5400000">
                <a:off x="280" y="3451"/>
                <a:ext cx="53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 SELF-TEST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QUESTIONS </a:t>
                </a:r>
              </a:p>
            </p:txBody>
          </p:sp>
          <p:sp>
            <p:nvSpPr>
              <p:cNvPr id="59432" name="Rectangle 869"/>
              <p:cNvSpPr>
                <a:spLocks noChangeArrowheads="1"/>
              </p:cNvSpPr>
              <p:nvPr/>
            </p:nvSpPr>
            <p:spPr bwMode="auto">
              <a:xfrm rot="-5400000">
                <a:off x="507" y="3891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59433" name="Oval 870"/>
              <p:cNvSpPr>
                <a:spLocks noChangeArrowheads="1"/>
              </p:cNvSpPr>
              <p:nvPr/>
            </p:nvSpPr>
            <p:spPr bwMode="auto">
              <a:xfrm>
                <a:off x="2783" y="1000"/>
                <a:ext cx="1251" cy="6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34" name="Oval 871"/>
              <p:cNvSpPr>
                <a:spLocks noChangeArrowheads="1"/>
              </p:cNvSpPr>
              <p:nvPr/>
            </p:nvSpPr>
            <p:spPr bwMode="auto">
              <a:xfrm>
                <a:off x="2776" y="994"/>
                <a:ext cx="1265" cy="625"/>
              </a:xfrm>
              <a:prstGeom prst="ellips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35" name="Line 872"/>
              <p:cNvSpPr>
                <a:spLocks noChangeShapeType="1"/>
              </p:cNvSpPr>
              <p:nvPr/>
            </p:nvSpPr>
            <p:spPr bwMode="auto">
              <a:xfrm>
                <a:off x="3058" y="849"/>
                <a:ext cx="515" cy="15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36" name="Rectangle 873"/>
              <p:cNvSpPr>
                <a:spLocks noChangeArrowheads="1"/>
              </p:cNvSpPr>
              <p:nvPr/>
            </p:nvSpPr>
            <p:spPr bwMode="auto">
              <a:xfrm rot="960000">
                <a:off x="3281" y="877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is </a:t>
                </a:r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about</a:t>
                </a:r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...</a:t>
                </a:r>
                <a:endParaRPr lang="en-US">
                  <a:latin typeface="Comic Sans MS" pitchFamily="-112" charset="0"/>
                </a:endParaRPr>
              </a:p>
            </p:txBody>
          </p:sp>
          <p:grpSp>
            <p:nvGrpSpPr>
              <p:cNvPr id="59437" name="Group 874"/>
              <p:cNvGrpSpPr>
                <a:grpSpLocks/>
              </p:cNvGrpSpPr>
              <p:nvPr/>
            </p:nvGrpSpPr>
            <p:grpSpPr bwMode="auto">
              <a:xfrm>
                <a:off x="2845" y="1440"/>
                <a:ext cx="1114" cy="1"/>
                <a:chOff x="2845" y="1440"/>
                <a:chExt cx="1114" cy="1"/>
              </a:xfrm>
            </p:grpSpPr>
            <p:sp>
              <p:nvSpPr>
                <p:cNvPr id="59538" name="Line 875"/>
                <p:cNvSpPr>
                  <a:spLocks noChangeShapeType="1"/>
                </p:cNvSpPr>
                <p:nvPr/>
              </p:nvSpPr>
              <p:spPr bwMode="auto">
                <a:xfrm>
                  <a:off x="2845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39" name="Line 876"/>
                <p:cNvSpPr>
                  <a:spLocks noChangeShapeType="1"/>
                </p:cNvSpPr>
                <p:nvPr/>
              </p:nvSpPr>
              <p:spPr bwMode="auto">
                <a:xfrm>
                  <a:off x="290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0" name="Line 877"/>
                <p:cNvSpPr>
                  <a:spLocks noChangeShapeType="1"/>
                </p:cNvSpPr>
                <p:nvPr/>
              </p:nvSpPr>
              <p:spPr bwMode="auto">
                <a:xfrm>
                  <a:off x="2968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1" name="Line 878"/>
                <p:cNvSpPr>
                  <a:spLocks noChangeShapeType="1"/>
                </p:cNvSpPr>
                <p:nvPr/>
              </p:nvSpPr>
              <p:spPr bwMode="auto">
                <a:xfrm>
                  <a:off x="3030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2" name="Line 879"/>
                <p:cNvSpPr>
                  <a:spLocks noChangeShapeType="1"/>
                </p:cNvSpPr>
                <p:nvPr/>
              </p:nvSpPr>
              <p:spPr bwMode="auto">
                <a:xfrm>
                  <a:off x="3092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3" name="Line 880"/>
                <p:cNvSpPr>
                  <a:spLocks noChangeShapeType="1"/>
                </p:cNvSpPr>
                <p:nvPr/>
              </p:nvSpPr>
              <p:spPr bwMode="auto">
                <a:xfrm>
                  <a:off x="315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4" name="Line 881"/>
                <p:cNvSpPr>
                  <a:spLocks noChangeShapeType="1"/>
                </p:cNvSpPr>
                <p:nvPr/>
              </p:nvSpPr>
              <p:spPr bwMode="auto">
                <a:xfrm>
                  <a:off x="3216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5" name="Line 882"/>
                <p:cNvSpPr>
                  <a:spLocks noChangeShapeType="1"/>
                </p:cNvSpPr>
                <p:nvPr/>
              </p:nvSpPr>
              <p:spPr bwMode="auto">
                <a:xfrm>
                  <a:off x="3278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6" name="Line 883"/>
                <p:cNvSpPr>
                  <a:spLocks noChangeShapeType="1"/>
                </p:cNvSpPr>
                <p:nvPr/>
              </p:nvSpPr>
              <p:spPr bwMode="auto">
                <a:xfrm>
                  <a:off x="3340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7" name="Line 884"/>
                <p:cNvSpPr>
                  <a:spLocks noChangeShapeType="1"/>
                </p:cNvSpPr>
                <p:nvPr/>
              </p:nvSpPr>
              <p:spPr bwMode="auto">
                <a:xfrm>
                  <a:off x="3401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8" name="Line 885"/>
                <p:cNvSpPr>
                  <a:spLocks noChangeShapeType="1"/>
                </p:cNvSpPr>
                <p:nvPr/>
              </p:nvSpPr>
              <p:spPr bwMode="auto">
                <a:xfrm>
                  <a:off x="3463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49" name="Line 886"/>
                <p:cNvSpPr>
                  <a:spLocks noChangeShapeType="1"/>
                </p:cNvSpPr>
                <p:nvPr/>
              </p:nvSpPr>
              <p:spPr bwMode="auto">
                <a:xfrm>
                  <a:off x="3525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0" name="Line 887"/>
                <p:cNvSpPr>
                  <a:spLocks noChangeShapeType="1"/>
                </p:cNvSpPr>
                <p:nvPr/>
              </p:nvSpPr>
              <p:spPr bwMode="auto">
                <a:xfrm>
                  <a:off x="3587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1" name="Line 888"/>
                <p:cNvSpPr>
                  <a:spLocks noChangeShapeType="1"/>
                </p:cNvSpPr>
                <p:nvPr/>
              </p:nvSpPr>
              <p:spPr bwMode="auto">
                <a:xfrm>
                  <a:off x="3649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2" name="Line 889"/>
                <p:cNvSpPr>
                  <a:spLocks noChangeShapeType="1"/>
                </p:cNvSpPr>
                <p:nvPr/>
              </p:nvSpPr>
              <p:spPr bwMode="auto">
                <a:xfrm>
                  <a:off x="3711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3" name="Line 890"/>
                <p:cNvSpPr>
                  <a:spLocks noChangeShapeType="1"/>
                </p:cNvSpPr>
                <p:nvPr/>
              </p:nvSpPr>
              <p:spPr bwMode="auto">
                <a:xfrm>
                  <a:off x="3773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4" name="Line 891"/>
                <p:cNvSpPr>
                  <a:spLocks noChangeShapeType="1"/>
                </p:cNvSpPr>
                <p:nvPr/>
              </p:nvSpPr>
              <p:spPr bwMode="auto">
                <a:xfrm>
                  <a:off x="383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5" name="Line 892"/>
                <p:cNvSpPr>
                  <a:spLocks noChangeShapeType="1"/>
                </p:cNvSpPr>
                <p:nvPr/>
              </p:nvSpPr>
              <p:spPr bwMode="auto">
                <a:xfrm>
                  <a:off x="389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56" name="Line 893"/>
                <p:cNvSpPr>
                  <a:spLocks noChangeShapeType="1"/>
                </p:cNvSpPr>
                <p:nvPr/>
              </p:nvSpPr>
              <p:spPr bwMode="auto">
                <a:xfrm>
                  <a:off x="3958" y="1440"/>
                  <a:ext cx="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9438" name="Line 894"/>
              <p:cNvSpPr>
                <a:spLocks noChangeShapeType="1"/>
              </p:cNvSpPr>
              <p:nvPr/>
            </p:nvSpPr>
            <p:spPr bwMode="auto">
              <a:xfrm>
                <a:off x="1497" y="849"/>
                <a:ext cx="1" cy="225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39" name="Line 895"/>
              <p:cNvSpPr>
                <a:spLocks noChangeShapeType="1"/>
              </p:cNvSpPr>
              <p:nvPr/>
            </p:nvSpPr>
            <p:spPr bwMode="auto">
              <a:xfrm>
                <a:off x="473" y="1337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0" name="Line 896"/>
              <p:cNvSpPr>
                <a:spLocks noChangeShapeType="1"/>
              </p:cNvSpPr>
              <p:nvPr/>
            </p:nvSpPr>
            <p:spPr bwMode="auto">
              <a:xfrm>
                <a:off x="473" y="1172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1" name="Line 897"/>
              <p:cNvSpPr>
                <a:spLocks noChangeShapeType="1"/>
              </p:cNvSpPr>
              <p:nvPr/>
            </p:nvSpPr>
            <p:spPr bwMode="auto">
              <a:xfrm>
                <a:off x="473" y="1495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2" name="Line 898"/>
              <p:cNvSpPr>
                <a:spLocks noChangeShapeType="1"/>
              </p:cNvSpPr>
              <p:nvPr/>
            </p:nvSpPr>
            <p:spPr bwMode="auto">
              <a:xfrm>
                <a:off x="480" y="1647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3" name="Line 899"/>
              <p:cNvSpPr>
                <a:spLocks noChangeShapeType="1"/>
              </p:cNvSpPr>
              <p:nvPr/>
            </p:nvSpPr>
            <p:spPr bwMode="auto">
              <a:xfrm flipH="1">
                <a:off x="480" y="1812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4" name="Line 900"/>
              <p:cNvSpPr>
                <a:spLocks noChangeShapeType="1"/>
              </p:cNvSpPr>
              <p:nvPr/>
            </p:nvSpPr>
            <p:spPr bwMode="auto">
              <a:xfrm>
                <a:off x="480" y="2135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5" name="Line 901"/>
              <p:cNvSpPr>
                <a:spLocks noChangeShapeType="1"/>
              </p:cNvSpPr>
              <p:nvPr/>
            </p:nvSpPr>
            <p:spPr bwMode="auto">
              <a:xfrm>
                <a:off x="480" y="1970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6" name="Line 902"/>
              <p:cNvSpPr>
                <a:spLocks noChangeShapeType="1"/>
              </p:cNvSpPr>
              <p:nvPr/>
            </p:nvSpPr>
            <p:spPr bwMode="auto">
              <a:xfrm>
                <a:off x="480" y="2300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7" name="Line 903"/>
              <p:cNvSpPr>
                <a:spLocks noChangeShapeType="1"/>
              </p:cNvSpPr>
              <p:nvPr/>
            </p:nvSpPr>
            <p:spPr bwMode="auto">
              <a:xfrm>
                <a:off x="466" y="2451"/>
                <a:ext cx="102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8" name="Line 904"/>
              <p:cNvSpPr>
                <a:spLocks noChangeShapeType="1"/>
              </p:cNvSpPr>
              <p:nvPr/>
            </p:nvSpPr>
            <p:spPr bwMode="auto">
              <a:xfrm flipH="1">
                <a:off x="473" y="2616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49" name="Line 905"/>
              <p:cNvSpPr>
                <a:spLocks noChangeShapeType="1"/>
              </p:cNvSpPr>
              <p:nvPr/>
            </p:nvSpPr>
            <p:spPr bwMode="auto">
              <a:xfrm>
                <a:off x="473" y="2767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0" name="Line 906"/>
              <p:cNvSpPr>
                <a:spLocks noChangeShapeType="1"/>
              </p:cNvSpPr>
              <p:nvPr/>
            </p:nvSpPr>
            <p:spPr bwMode="auto">
              <a:xfrm>
                <a:off x="659" y="1021"/>
                <a:ext cx="1" cy="293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1" name="Line 907"/>
              <p:cNvSpPr>
                <a:spLocks noChangeShapeType="1"/>
              </p:cNvSpPr>
              <p:nvPr/>
            </p:nvSpPr>
            <p:spPr bwMode="auto">
              <a:xfrm>
                <a:off x="473" y="3104"/>
                <a:ext cx="4846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2" name="Line 908"/>
              <p:cNvSpPr>
                <a:spLocks noChangeShapeType="1"/>
              </p:cNvSpPr>
              <p:nvPr/>
            </p:nvSpPr>
            <p:spPr bwMode="auto">
              <a:xfrm>
                <a:off x="480" y="1021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3" name="Rectangle 909"/>
              <p:cNvSpPr>
                <a:spLocks noChangeArrowheads="1"/>
              </p:cNvSpPr>
              <p:nvPr/>
            </p:nvSpPr>
            <p:spPr bwMode="auto">
              <a:xfrm rot="5400000">
                <a:off x="4957" y="3457"/>
                <a:ext cx="537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RELATIONSHIPS </a:t>
                </a:r>
              </a:p>
            </p:txBody>
          </p:sp>
          <p:sp>
            <p:nvSpPr>
              <p:cNvPr id="59454" name="Rectangle 910"/>
              <p:cNvSpPr>
                <a:spLocks noChangeArrowheads="1"/>
              </p:cNvSpPr>
              <p:nvPr/>
            </p:nvSpPr>
            <p:spPr bwMode="auto">
              <a:xfrm rot="5400000">
                <a:off x="4797" y="3474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59455" name="Rectangle 911"/>
              <p:cNvSpPr>
                <a:spLocks noChangeArrowheads="1"/>
              </p:cNvSpPr>
              <p:nvPr/>
            </p:nvSpPr>
            <p:spPr bwMode="auto">
              <a:xfrm>
                <a:off x="700" y="883"/>
                <a:ext cx="5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SCHEDULE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56" name="Line 912"/>
              <p:cNvSpPr>
                <a:spLocks noChangeShapeType="1"/>
              </p:cNvSpPr>
              <p:nvPr/>
            </p:nvSpPr>
            <p:spPr bwMode="auto">
              <a:xfrm>
                <a:off x="473" y="2932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7" name="Line 913"/>
              <p:cNvSpPr>
                <a:spLocks noChangeShapeType="1"/>
              </p:cNvSpPr>
              <p:nvPr/>
            </p:nvSpPr>
            <p:spPr bwMode="auto">
              <a:xfrm>
                <a:off x="4322" y="3118"/>
                <a:ext cx="1" cy="839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8" name="Line 914"/>
              <p:cNvSpPr>
                <a:spLocks noChangeShapeType="1"/>
              </p:cNvSpPr>
              <p:nvPr/>
            </p:nvSpPr>
            <p:spPr bwMode="auto">
              <a:xfrm>
                <a:off x="4336" y="3338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59" name="Line 915"/>
              <p:cNvSpPr>
                <a:spLocks noChangeShapeType="1"/>
              </p:cNvSpPr>
              <p:nvPr/>
            </p:nvSpPr>
            <p:spPr bwMode="auto">
              <a:xfrm>
                <a:off x="4329" y="35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60" name="Line 916"/>
              <p:cNvSpPr>
                <a:spLocks noChangeShapeType="1"/>
              </p:cNvSpPr>
              <p:nvPr/>
            </p:nvSpPr>
            <p:spPr bwMode="auto">
              <a:xfrm>
                <a:off x="4329" y="37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61" name="Line 917"/>
              <p:cNvSpPr>
                <a:spLocks noChangeShapeType="1"/>
              </p:cNvSpPr>
              <p:nvPr/>
            </p:nvSpPr>
            <p:spPr bwMode="auto">
              <a:xfrm>
                <a:off x="5106" y="3111"/>
                <a:ext cx="1" cy="84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62" name="Line 918"/>
              <p:cNvSpPr>
                <a:spLocks noChangeShapeType="1"/>
              </p:cNvSpPr>
              <p:nvPr/>
            </p:nvSpPr>
            <p:spPr bwMode="auto">
              <a:xfrm>
                <a:off x="473" y="581"/>
                <a:ext cx="483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63" name="Rectangle 919"/>
              <p:cNvSpPr>
                <a:spLocks noChangeArrowheads="1"/>
              </p:cNvSpPr>
              <p:nvPr/>
            </p:nvSpPr>
            <p:spPr bwMode="auto">
              <a:xfrm>
                <a:off x="1772" y="581"/>
                <a:ext cx="2282" cy="26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64" name="Rectangle 920"/>
              <p:cNvSpPr>
                <a:spLocks noChangeArrowheads="1"/>
              </p:cNvSpPr>
              <p:nvPr/>
            </p:nvSpPr>
            <p:spPr bwMode="auto">
              <a:xfrm>
                <a:off x="1759" y="567"/>
                <a:ext cx="2309" cy="289"/>
              </a:xfrm>
              <a:prstGeom prst="rect">
                <a:avLst/>
              </a:prstGeom>
              <a:noFill/>
              <a:ln w="428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65" name="Rectangle 921"/>
              <p:cNvSpPr>
                <a:spLocks noChangeArrowheads="1"/>
              </p:cNvSpPr>
              <p:nvPr/>
            </p:nvSpPr>
            <p:spPr bwMode="auto">
              <a:xfrm>
                <a:off x="1704" y="883"/>
                <a:ext cx="30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MAP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66" name="Rectangle 922"/>
              <p:cNvSpPr>
                <a:spLocks noChangeArrowheads="1"/>
              </p:cNvSpPr>
              <p:nvPr/>
            </p:nvSpPr>
            <p:spPr bwMode="auto">
              <a:xfrm>
                <a:off x="2542" y="588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  <a:latin typeface="Arial" charset="0"/>
                  </a:rPr>
                  <a:t>CURRENT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67" name="Oval 923"/>
              <p:cNvSpPr>
                <a:spLocks noChangeArrowheads="1"/>
              </p:cNvSpPr>
              <p:nvPr/>
            </p:nvSpPr>
            <p:spPr bwMode="auto">
              <a:xfrm>
                <a:off x="1793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68" name="Oval 924"/>
              <p:cNvSpPr>
                <a:spLocks noChangeArrowheads="1"/>
              </p:cNvSpPr>
              <p:nvPr/>
            </p:nvSpPr>
            <p:spPr bwMode="auto">
              <a:xfrm>
                <a:off x="494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69" name="Oval 925"/>
              <p:cNvSpPr>
                <a:spLocks noChangeArrowheads="1"/>
              </p:cNvSpPr>
              <p:nvPr/>
            </p:nvSpPr>
            <p:spPr bwMode="auto">
              <a:xfrm>
                <a:off x="4082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70" name="Oval 926"/>
              <p:cNvSpPr>
                <a:spLocks noChangeArrowheads="1"/>
              </p:cNvSpPr>
              <p:nvPr/>
            </p:nvSpPr>
            <p:spPr bwMode="auto">
              <a:xfrm>
                <a:off x="2439" y="26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71" name="Oval 927"/>
              <p:cNvSpPr>
                <a:spLocks noChangeArrowheads="1"/>
              </p:cNvSpPr>
              <p:nvPr/>
            </p:nvSpPr>
            <p:spPr bwMode="auto">
              <a:xfrm>
                <a:off x="1532" y="884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72" name="Oval 928"/>
              <p:cNvSpPr>
                <a:spLocks noChangeArrowheads="1"/>
              </p:cNvSpPr>
              <p:nvPr/>
            </p:nvSpPr>
            <p:spPr bwMode="auto">
              <a:xfrm>
                <a:off x="5182" y="3145"/>
                <a:ext cx="96" cy="97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73" name="Oval 929"/>
              <p:cNvSpPr>
                <a:spLocks noChangeArrowheads="1"/>
              </p:cNvSpPr>
              <p:nvPr/>
            </p:nvSpPr>
            <p:spPr bwMode="auto">
              <a:xfrm>
                <a:off x="508" y="3819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74" name="Oval 930"/>
              <p:cNvSpPr>
                <a:spLocks noChangeArrowheads="1"/>
              </p:cNvSpPr>
              <p:nvPr/>
            </p:nvSpPr>
            <p:spPr bwMode="auto">
              <a:xfrm>
                <a:off x="508" y="877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475" name="Rectangle 931"/>
              <p:cNvSpPr>
                <a:spLocks noChangeArrowheads="1"/>
              </p:cNvSpPr>
              <p:nvPr/>
            </p:nvSpPr>
            <p:spPr bwMode="auto">
              <a:xfrm>
                <a:off x="1814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76" name="Rectangle 932"/>
              <p:cNvSpPr>
                <a:spLocks noChangeArrowheads="1"/>
              </p:cNvSpPr>
              <p:nvPr/>
            </p:nvSpPr>
            <p:spPr bwMode="auto">
              <a:xfrm>
                <a:off x="4109" y="588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77" name="Rectangle 933"/>
              <p:cNvSpPr>
                <a:spLocks noChangeArrowheads="1"/>
              </p:cNvSpPr>
              <p:nvPr/>
            </p:nvSpPr>
            <p:spPr bwMode="auto">
              <a:xfrm>
                <a:off x="521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78" name="Rectangle 934"/>
              <p:cNvSpPr>
                <a:spLocks noChangeArrowheads="1"/>
              </p:cNvSpPr>
              <p:nvPr/>
            </p:nvSpPr>
            <p:spPr bwMode="auto">
              <a:xfrm>
                <a:off x="2467" y="26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79" name="Rectangle 935"/>
              <p:cNvSpPr>
                <a:spLocks noChangeArrowheads="1"/>
              </p:cNvSpPr>
              <p:nvPr/>
            </p:nvSpPr>
            <p:spPr bwMode="auto">
              <a:xfrm>
                <a:off x="1566" y="883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80" name="Rectangle 936"/>
              <p:cNvSpPr>
                <a:spLocks noChangeArrowheads="1"/>
              </p:cNvSpPr>
              <p:nvPr/>
            </p:nvSpPr>
            <p:spPr bwMode="auto">
              <a:xfrm>
                <a:off x="5216" y="314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81" name="Rectangle 937"/>
              <p:cNvSpPr>
                <a:spLocks noChangeArrowheads="1"/>
              </p:cNvSpPr>
              <p:nvPr/>
            </p:nvSpPr>
            <p:spPr bwMode="auto">
              <a:xfrm>
                <a:off x="535" y="3819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7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82" name="Rectangle 938"/>
              <p:cNvSpPr>
                <a:spLocks noChangeArrowheads="1"/>
              </p:cNvSpPr>
              <p:nvPr/>
            </p:nvSpPr>
            <p:spPr bwMode="auto">
              <a:xfrm>
                <a:off x="542" y="876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8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59483" name="Rectangle 939"/>
              <p:cNvSpPr>
                <a:spLocks noChangeArrowheads="1"/>
              </p:cNvSpPr>
              <p:nvPr/>
            </p:nvSpPr>
            <p:spPr bwMode="auto">
              <a:xfrm>
                <a:off x="2013" y="404"/>
                <a:ext cx="154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The roots and consequences of civil unrest.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9484" name="Rectangle 940"/>
              <p:cNvSpPr>
                <a:spLocks noChangeArrowheads="1"/>
              </p:cNvSpPr>
              <p:nvPr/>
            </p:nvSpPr>
            <p:spPr bwMode="auto">
              <a:xfrm>
                <a:off x="2126" y="670"/>
                <a:ext cx="1394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Causes of 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485" name="Rectangle 941"/>
              <p:cNvSpPr>
                <a:spLocks noChangeArrowheads="1"/>
              </p:cNvSpPr>
              <p:nvPr/>
            </p:nvSpPr>
            <p:spPr bwMode="auto">
              <a:xfrm>
                <a:off x="570" y="684"/>
                <a:ext cx="8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Growth of the Nation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486" name="Rectangle 942"/>
              <p:cNvSpPr>
                <a:spLocks noChangeArrowheads="1"/>
              </p:cNvSpPr>
              <p:nvPr/>
            </p:nvSpPr>
            <p:spPr bwMode="auto">
              <a:xfrm>
                <a:off x="4439" y="650"/>
                <a:ext cx="576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487" name="Rectangle 943"/>
              <p:cNvSpPr>
                <a:spLocks noChangeArrowheads="1"/>
              </p:cNvSpPr>
              <p:nvPr/>
            </p:nvSpPr>
            <p:spPr bwMode="auto">
              <a:xfrm>
                <a:off x="3003" y="1162"/>
                <a:ext cx="72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  <a:latin typeface="Sand" pitchFamily="-48" charset="0"/>
                  </a:rPr>
                  <a:t>Sectionalism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488" name="Rectangle 944"/>
              <p:cNvSpPr>
                <a:spLocks noChangeArrowheads="1"/>
              </p:cNvSpPr>
              <p:nvPr/>
            </p:nvSpPr>
            <p:spPr bwMode="auto">
              <a:xfrm>
                <a:off x="3145" y="1455"/>
                <a:ext cx="47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Sand" pitchFamily="-48" charset="0"/>
                  </a:rPr>
                  <a:t>pp. 201-236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489" name="Rectangle 945"/>
              <p:cNvSpPr>
                <a:spLocks noChangeArrowheads="1"/>
              </p:cNvSpPr>
              <p:nvPr/>
            </p:nvSpPr>
            <p:spPr bwMode="auto">
              <a:xfrm>
                <a:off x="480" y="1021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1/22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0" name="Rectangle 946"/>
              <p:cNvSpPr>
                <a:spLocks noChangeArrowheads="1"/>
              </p:cNvSpPr>
              <p:nvPr/>
            </p:nvSpPr>
            <p:spPr bwMode="auto">
              <a:xfrm>
                <a:off x="514" y="1096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201-210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1" name="Rectangle 947"/>
              <p:cNvSpPr>
                <a:spLocks noChangeArrowheads="1"/>
              </p:cNvSpPr>
              <p:nvPr/>
            </p:nvSpPr>
            <p:spPr bwMode="auto">
              <a:xfrm>
                <a:off x="494" y="1346"/>
                <a:ext cx="36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1/28 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2" name="Rectangle 948"/>
              <p:cNvSpPr>
                <a:spLocks noChangeArrowheads="1"/>
              </p:cNvSpPr>
              <p:nvPr/>
            </p:nvSpPr>
            <p:spPr bwMode="auto">
              <a:xfrm>
                <a:off x="494" y="1488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1/29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3" name="Rectangle 949"/>
              <p:cNvSpPr>
                <a:spLocks noChangeArrowheads="1"/>
              </p:cNvSpPr>
              <p:nvPr/>
            </p:nvSpPr>
            <p:spPr bwMode="auto">
              <a:xfrm>
                <a:off x="514" y="1564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210-225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4" name="Rectangle 950"/>
              <p:cNvSpPr>
                <a:spLocks noChangeArrowheads="1"/>
              </p:cNvSpPr>
              <p:nvPr/>
            </p:nvSpPr>
            <p:spPr bwMode="auto">
              <a:xfrm>
                <a:off x="575" y="1817"/>
                <a:ext cx="72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"Influential Personalities"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5" name="Rectangle 951"/>
              <p:cNvSpPr>
                <a:spLocks noChangeArrowheads="1"/>
              </p:cNvSpPr>
              <p:nvPr/>
            </p:nvSpPr>
            <p:spPr bwMode="auto">
              <a:xfrm>
                <a:off x="734" y="1887"/>
                <a:ext cx="32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Project due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6" name="Rectangle 952"/>
              <p:cNvSpPr>
                <a:spLocks noChangeArrowheads="1"/>
              </p:cNvSpPr>
              <p:nvPr/>
            </p:nvSpPr>
            <p:spPr bwMode="auto">
              <a:xfrm>
                <a:off x="473" y="1982"/>
                <a:ext cx="34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1/30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7" name="Rectangle 953"/>
              <p:cNvSpPr>
                <a:spLocks noChangeArrowheads="1"/>
              </p:cNvSpPr>
              <p:nvPr/>
            </p:nvSpPr>
            <p:spPr bwMode="auto">
              <a:xfrm>
                <a:off x="514" y="2141"/>
                <a:ext cx="74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2/2 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8" name="Rectangle 954"/>
              <p:cNvSpPr>
                <a:spLocks noChangeArrowheads="1"/>
              </p:cNvSpPr>
              <p:nvPr/>
            </p:nvSpPr>
            <p:spPr bwMode="auto">
              <a:xfrm>
                <a:off x="514" y="2217"/>
                <a:ext cx="662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 over pp. 228-234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499" name="Rectangle 955"/>
              <p:cNvSpPr>
                <a:spLocks noChangeArrowheads="1"/>
              </p:cNvSpPr>
              <p:nvPr/>
            </p:nvSpPr>
            <p:spPr bwMode="auto">
              <a:xfrm>
                <a:off x="514" y="2643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500" name="Rectangle 956"/>
              <p:cNvSpPr>
                <a:spLocks noChangeArrowheads="1"/>
              </p:cNvSpPr>
              <p:nvPr/>
            </p:nvSpPr>
            <p:spPr bwMode="auto">
              <a:xfrm>
                <a:off x="514" y="2801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2/7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501" name="Rectangle 957"/>
              <p:cNvSpPr>
                <a:spLocks noChangeArrowheads="1"/>
              </p:cNvSpPr>
              <p:nvPr/>
            </p:nvSpPr>
            <p:spPr bwMode="auto">
              <a:xfrm>
                <a:off x="514" y="2973"/>
                <a:ext cx="32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502" name="Line 958"/>
              <p:cNvSpPr>
                <a:spLocks noChangeShapeType="1"/>
              </p:cNvSpPr>
              <p:nvPr/>
            </p:nvSpPr>
            <p:spPr bwMode="auto">
              <a:xfrm flipH="1">
                <a:off x="2226" y="1330"/>
                <a:ext cx="550" cy="165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03" name="Line 959"/>
              <p:cNvSpPr>
                <a:spLocks noChangeShapeType="1"/>
              </p:cNvSpPr>
              <p:nvPr/>
            </p:nvSpPr>
            <p:spPr bwMode="auto">
              <a:xfrm flipH="1">
                <a:off x="2906" y="1592"/>
                <a:ext cx="227" cy="33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04" name="Line 960"/>
              <p:cNvSpPr>
                <a:spLocks noChangeShapeType="1"/>
              </p:cNvSpPr>
              <p:nvPr/>
            </p:nvSpPr>
            <p:spPr bwMode="auto">
              <a:xfrm>
                <a:off x="3697" y="1578"/>
                <a:ext cx="247" cy="28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05" name="Line 961"/>
              <p:cNvSpPr>
                <a:spLocks noChangeShapeType="1"/>
              </p:cNvSpPr>
              <p:nvPr/>
            </p:nvSpPr>
            <p:spPr bwMode="auto">
              <a:xfrm>
                <a:off x="4027" y="1337"/>
                <a:ext cx="399" cy="17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06" name="Oval 962"/>
              <p:cNvSpPr>
                <a:spLocks noChangeArrowheads="1"/>
              </p:cNvSpPr>
              <p:nvPr/>
            </p:nvSpPr>
            <p:spPr bwMode="auto">
              <a:xfrm>
                <a:off x="1669" y="147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07" name="Oval 963"/>
              <p:cNvSpPr>
                <a:spLocks noChangeArrowheads="1"/>
              </p:cNvSpPr>
              <p:nvPr/>
            </p:nvSpPr>
            <p:spPr bwMode="auto">
              <a:xfrm>
                <a:off x="2487" y="180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08" name="Oval 964"/>
              <p:cNvSpPr>
                <a:spLocks noChangeArrowheads="1"/>
              </p:cNvSpPr>
              <p:nvPr/>
            </p:nvSpPr>
            <p:spPr bwMode="auto">
              <a:xfrm>
                <a:off x="3498" y="1805"/>
                <a:ext cx="900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09" name="Oval 965"/>
              <p:cNvSpPr>
                <a:spLocks noChangeArrowheads="1"/>
              </p:cNvSpPr>
              <p:nvPr/>
            </p:nvSpPr>
            <p:spPr bwMode="auto">
              <a:xfrm>
                <a:off x="4288" y="1447"/>
                <a:ext cx="901" cy="523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9510" name="Rectangle 966"/>
              <p:cNvSpPr>
                <a:spLocks noChangeArrowheads="1"/>
              </p:cNvSpPr>
              <p:nvPr/>
            </p:nvSpPr>
            <p:spPr bwMode="auto">
              <a:xfrm>
                <a:off x="1814" y="1626"/>
                <a:ext cx="4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Areas of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1" name="Rectangle 967"/>
              <p:cNvSpPr>
                <a:spLocks noChangeArrowheads="1"/>
              </p:cNvSpPr>
              <p:nvPr/>
            </p:nvSpPr>
            <p:spPr bwMode="auto">
              <a:xfrm>
                <a:off x="1814" y="1736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2" name="Rectangle 968"/>
              <p:cNvSpPr>
                <a:spLocks noChangeArrowheads="1"/>
              </p:cNvSpPr>
              <p:nvPr/>
            </p:nvSpPr>
            <p:spPr bwMode="auto">
              <a:xfrm>
                <a:off x="2673" y="1894"/>
                <a:ext cx="59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Differences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3" name="Rectangle 969"/>
              <p:cNvSpPr>
                <a:spLocks noChangeArrowheads="1"/>
              </p:cNvSpPr>
              <p:nvPr/>
            </p:nvSpPr>
            <p:spPr bwMode="auto">
              <a:xfrm>
                <a:off x="2673" y="2004"/>
                <a:ext cx="45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between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4" name="Rectangle 970"/>
              <p:cNvSpPr>
                <a:spLocks noChangeArrowheads="1"/>
              </p:cNvSpPr>
              <p:nvPr/>
            </p:nvSpPr>
            <p:spPr bwMode="auto">
              <a:xfrm>
                <a:off x="2673" y="2114"/>
                <a:ext cx="46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areas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5" name="Rectangle 971"/>
              <p:cNvSpPr>
                <a:spLocks noChangeArrowheads="1"/>
              </p:cNvSpPr>
              <p:nvPr/>
            </p:nvSpPr>
            <p:spPr bwMode="auto">
              <a:xfrm>
                <a:off x="3690" y="1922"/>
                <a:ext cx="49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Events in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6" name="Rectangle 972"/>
              <p:cNvSpPr>
                <a:spLocks noChangeArrowheads="1"/>
              </p:cNvSpPr>
              <p:nvPr/>
            </p:nvSpPr>
            <p:spPr bwMode="auto">
              <a:xfrm>
                <a:off x="3690" y="2032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7" name="Rectangle 973"/>
              <p:cNvSpPr>
                <a:spLocks noChangeArrowheads="1"/>
              </p:cNvSpPr>
              <p:nvPr/>
            </p:nvSpPr>
            <p:spPr bwMode="auto">
              <a:xfrm>
                <a:off x="4439" y="1523"/>
                <a:ext cx="436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Leaders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8" name="Rectangle 974"/>
              <p:cNvSpPr>
                <a:spLocks noChangeArrowheads="1"/>
              </p:cNvSpPr>
              <p:nvPr/>
            </p:nvSpPr>
            <p:spPr bwMode="auto">
              <a:xfrm>
                <a:off x="4439" y="1633"/>
                <a:ext cx="5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across the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19" name="Rectangle 975"/>
              <p:cNvSpPr>
                <a:spLocks noChangeArrowheads="1"/>
              </p:cNvSpPr>
              <p:nvPr/>
            </p:nvSpPr>
            <p:spPr bwMode="auto">
              <a:xfrm>
                <a:off x="4439" y="1743"/>
                <a:ext cx="2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20" name="Rectangle 976"/>
              <p:cNvSpPr>
                <a:spLocks noChangeArrowheads="1"/>
              </p:cNvSpPr>
              <p:nvPr/>
            </p:nvSpPr>
            <p:spPr bwMode="auto">
              <a:xfrm>
                <a:off x="2219" y="1282"/>
                <a:ext cx="41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based on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521" name="Rectangle 977"/>
              <p:cNvSpPr>
                <a:spLocks noChangeArrowheads="1"/>
              </p:cNvSpPr>
              <p:nvPr/>
            </p:nvSpPr>
            <p:spPr bwMode="auto">
              <a:xfrm>
                <a:off x="2623" y="1695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emerged  because of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522" name="Rectangle 978"/>
              <p:cNvSpPr>
                <a:spLocks noChangeArrowheads="1"/>
              </p:cNvSpPr>
              <p:nvPr/>
            </p:nvSpPr>
            <p:spPr bwMode="auto">
              <a:xfrm>
                <a:off x="3481" y="1706"/>
                <a:ext cx="59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became greater with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523" name="Rectangle 979"/>
              <p:cNvSpPr>
                <a:spLocks noChangeArrowheads="1"/>
              </p:cNvSpPr>
              <p:nvPr/>
            </p:nvSpPr>
            <p:spPr bwMode="auto">
              <a:xfrm>
                <a:off x="4130" y="1296"/>
                <a:ext cx="5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influenced by 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59524" name="Rectangle 980"/>
              <p:cNvSpPr>
                <a:spLocks noChangeArrowheads="1"/>
              </p:cNvSpPr>
              <p:nvPr/>
            </p:nvSpPr>
            <p:spPr bwMode="auto">
              <a:xfrm>
                <a:off x="4405" y="3180"/>
                <a:ext cx="38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descriptive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9525" name="Rectangle 981"/>
              <p:cNvSpPr>
                <a:spLocks noChangeArrowheads="1"/>
              </p:cNvSpPr>
              <p:nvPr/>
            </p:nvSpPr>
            <p:spPr bwMode="auto">
              <a:xfrm>
                <a:off x="4398" y="3586"/>
                <a:ext cx="431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cause/effect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9526" name="Rectangle 982"/>
              <p:cNvSpPr>
                <a:spLocks noChangeArrowheads="1"/>
              </p:cNvSpPr>
              <p:nvPr/>
            </p:nvSpPr>
            <p:spPr bwMode="auto">
              <a:xfrm>
                <a:off x="734" y="3201"/>
                <a:ext cx="243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was sectionalism as it existed in the U. S.  of 1860?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27" name="Rectangle 983"/>
              <p:cNvSpPr>
                <a:spLocks noChangeArrowheads="1"/>
              </p:cNvSpPr>
              <p:nvPr/>
            </p:nvSpPr>
            <p:spPr bwMode="auto">
              <a:xfrm>
                <a:off x="728" y="3448"/>
                <a:ext cx="358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How did the differences in the sections of the U.S. in 1860 contribute to the start of the Civil War?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28" name="Rectangle 984"/>
              <p:cNvSpPr>
                <a:spLocks noChangeArrowheads="1"/>
              </p:cNvSpPr>
              <p:nvPr/>
            </p:nvSpPr>
            <p:spPr bwMode="auto">
              <a:xfrm>
                <a:off x="710" y="3551"/>
                <a:ext cx="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>
                  <a:latin typeface="Times" pitchFamily="-112" charset="0"/>
                </a:endParaRPr>
              </a:p>
            </p:txBody>
          </p:sp>
          <p:grpSp>
            <p:nvGrpSpPr>
              <p:cNvPr id="59529" name="Group 985"/>
              <p:cNvGrpSpPr>
                <a:grpSpLocks/>
              </p:cNvGrpSpPr>
              <p:nvPr/>
            </p:nvGrpSpPr>
            <p:grpSpPr bwMode="auto">
              <a:xfrm>
                <a:off x="1484" y="444"/>
                <a:ext cx="529" cy="55"/>
                <a:chOff x="1484" y="444"/>
                <a:chExt cx="529" cy="55"/>
              </a:xfrm>
            </p:grpSpPr>
            <p:sp>
              <p:nvSpPr>
                <p:cNvPr id="59536" name="Freeform 986"/>
                <p:cNvSpPr>
                  <a:spLocks/>
                </p:cNvSpPr>
                <p:nvPr/>
              </p:nvSpPr>
              <p:spPr bwMode="auto">
                <a:xfrm>
                  <a:off x="1484" y="444"/>
                  <a:ext cx="96" cy="55"/>
                </a:xfrm>
                <a:custGeom>
                  <a:avLst/>
                  <a:gdLst>
                    <a:gd name="T0" fmla="*/ 0 w 96"/>
                    <a:gd name="T1" fmla="*/ 27 h 55"/>
                    <a:gd name="T2" fmla="*/ 96 w 96"/>
                    <a:gd name="T3" fmla="*/ 0 h 55"/>
                    <a:gd name="T4" fmla="*/ 96 w 96"/>
                    <a:gd name="T5" fmla="*/ 27 h 55"/>
                    <a:gd name="T6" fmla="*/ 96 w 96"/>
                    <a:gd name="T7" fmla="*/ 55 h 55"/>
                    <a:gd name="T8" fmla="*/ 0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0" y="27"/>
                      </a:moveTo>
                      <a:lnTo>
                        <a:pt x="96" y="0"/>
                      </a:lnTo>
                      <a:lnTo>
                        <a:pt x="96" y="27"/>
                      </a:lnTo>
                      <a:lnTo>
                        <a:pt x="96" y="55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37" name="Line 987"/>
                <p:cNvSpPr>
                  <a:spLocks noChangeShapeType="1"/>
                </p:cNvSpPr>
                <p:nvPr/>
              </p:nvSpPr>
              <p:spPr bwMode="auto">
                <a:xfrm flipH="1">
                  <a:off x="1580" y="471"/>
                  <a:ext cx="433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59530" name="Group 988"/>
              <p:cNvGrpSpPr>
                <a:grpSpLocks/>
              </p:cNvGrpSpPr>
              <p:nvPr/>
            </p:nvGrpSpPr>
            <p:grpSpPr bwMode="auto">
              <a:xfrm>
                <a:off x="3944" y="457"/>
                <a:ext cx="591" cy="55"/>
                <a:chOff x="3807" y="444"/>
                <a:chExt cx="591" cy="55"/>
              </a:xfrm>
            </p:grpSpPr>
            <p:sp>
              <p:nvSpPr>
                <p:cNvPr id="59534" name="Freeform 989"/>
                <p:cNvSpPr>
                  <a:spLocks/>
                </p:cNvSpPr>
                <p:nvPr/>
              </p:nvSpPr>
              <p:spPr bwMode="auto">
                <a:xfrm>
                  <a:off x="4302" y="444"/>
                  <a:ext cx="96" cy="55"/>
                </a:xfrm>
                <a:custGeom>
                  <a:avLst/>
                  <a:gdLst>
                    <a:gd name="T0" fmla="*/ 96 w 96"/>
                    <a:gd name="T1" fmla="*/ 27 h 55"/>
                    <a:gd name="T2" fmla="*/ 0 w 96"/>
                    <a:gd name="T3" fmla="*/ 55 h 55"/>
                    <a:gd name="T4" fmla="*/ 0 w 96"/>
                    <a:gd name="T5" fmla="*/ 27 h 55"/>
                    <a:gd name="T6" fmla="*/ 0 w 96"/>
                    <a:gd name="T7" fmla="*/ 0 h 55"/>
                    <a:gd name="T8" fmla="*/ 96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96" y="27"/>
                      </a:moveTo>
                      <a:lnTo>
                        <a:pt x="0" y="55"/>
                      </a:ln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96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59535" name="Line 990"/>
                <p:cNvSpPr>
                  <a:spLocks noChangeShapeType="1"/>
                </p:cNvSpPr>
                <p:nvPr/>
              </p:nvSpPr>
              <p:spPr bwMode="auto">
                <a:xfrm>
                  <a:off x="3807" y="471"/>
                  <a:ext cx="495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59531" name="Rectangle 991"/>
              <p:cNvSpPr>
                <a:spLocks noChangeArrowheads="1"/>
              </p:cNvSpPr>
              <p:nvPr/>
            </p:nvSpPr>
            <p:spPr bwMode="auto">
              <a:xfrm>
                <a:off x="4323" y="3386"/>
                <a:ext cx="61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compare/contrast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59532" name="Rectangle 992"/>
              <p:cNvSpPr>
                <a:spLocks noChangeArrowheads="1"/>
              </p:cNvSpPr>
              <p:nvPr/>
            </p:nvSpPr>
            <p:spPr bwMode="auto">
              <a:xfrm>
                <a:off x="4322" y="271"/>
                <a:ext cx="1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Sand" pitchFamily="-48" charset="0"/>
                  </a:rPr>
                  <a:t>1/22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59533" name="Rectangle 993"/>
              <p:cNvSpPr>
                <a:spLocks noChangeArrowheads="1"/>
              </p:cNvSpPr>
              <p:nvPr/>
            </p:nvSpPr>
            <p:spPr bwMode="auto">
              <a:xfrm>
                <a:off x="741" y="3778"/>
                <a:ext cx="23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examples of sectionalism exist in the world today?</a:t>
                </a:r>
                <a:endParaRPr lang="en-US">
                  <a:latin typeface="Sand" pitchFamily="-48" charset="0"/>
                </a:endParaRPr>
              </a:p>
            </p:txBody>
          </p:sp>
        </p:grpSp>
      </p:grpSp>
      <p:grpSp>
        <p:nvGrpSpPr>
          <p:cNvPr id="59397" name="Group 673"/>
          <p:cNvGrpSpPr>
            <a:grpSpLocks/>
          </p:cNvGrpSpPr>
          <p:nvPr/>
        </p:nvGrpSpPr>
        <p:grpSpPr bwMode="auto">
          <a:xfrm>
            <a:off x="317500" y="884238"/>
            <a:ext cx="8207375" cy="5307012"/>
            <a:chOff x="200" y="617"/>
            <a:chExt cx="5170" cy="3343"/>
          </a:xfrm>
        </p:grpSpPr>
        <p:sp>
          <p:nvSpPr>
            <p:cNvPr id="59399" name="Rectangle 495"/>
            <p:cNvSpPr>
              <a:spLocks noChangeArrowheads="1"/>
            </p:cNvSpPr>
            <p:nvPr/>
          </p:nvSpPr>
          <p:spPr bwMode="auto">
            <a:xfrm>
              <a:off x="1436" y="617"/>
              <a:ext cx="3934" cy="2359"/>
            </a:xfrm>
            <a:prstGeom prst="rect">
              <a:avLst/>
            </a:prstGeom>
            <a:noFill/>
            <a:ln w="1095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0" name="Freeform 496"/>
            <p:cNvSpPr>
              <a:spLocks/>
            </p:cNvSpPr>
            <p:nvPr/>
          </p:nvSpPr>
          <p:spPr bwMode="auto">
            <a:xfrm>
              <a:off x="1505" y="2117"/>
              <a:ext cx="255" cy="206"/>
            </a:xfrm>
            <a:custGeom>
              <a:avLst/>
              <a:gdLst>
                <a:gd name="T0" fmla="*/ 255 w 255"/>
                <a:gd name="T1" fmla="*/ 0 h 206"/>
                <a:gd name="T2" fmla="*/ 110 w 255"/>
                <a:gd name="T3" fmla="*/ 206 h 206"/>
                <a:gd name="T4" fmla="*/ 124 w 255"/>
                <a:gd name="T5" fmla="*/ 68 h 206"/>
                <a:gd name="T6" fmla="*/ 0 w 255"/>
                <a:gd name="T7" fmla="*/ 6 h 206"/>
                <a:gd name="T8" fmla="*/ 255 w 255"/>
                <a:gd name="T9" fmla="*/ 0 h 20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55"/>
                <a:gd name="T16" fmla="*/ 0 h 206"/>
                <a:gd name="T17" fmla="*/ 255 w 255"/>
                <a:gd name="T18" fmla="*/ 206 h 20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55" h="206">
                  <a:moveTo>
                    <a:pt x="255" y="0"/>
                  </a:moveTo>
                  <a:lnTo>
                    <a:pt x="110" y="206"/>
                  </a:lnTo>
                  <a:lnTo>
                    <a:pt x="124" y="68"/>
                  </a:lnTo>
                  <a:lnTo>
                    <a:pt x="0" y="6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1" name="Line 497"/>
            <p:cNvSpPr>
              <a:spLocks noChangeShapeType="1"/>
            </p:cNvSpPr>
            <p:nvPr/>
          </p:nvSpPr>
          <p:spPr bwMode="auto">
            <a:xfrm flipH="1">
              <a:off x="1115" y="2185"/>
              <a:ext cx="529" cy="303"/>
            </a:xfrm>
            <a:prstGeom prst="line">
              <a:avLst/>
            </a:prstGeom>
            <a:noFill/>
            <a:ln w="873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2" name="AutoShape 500"/>
            <p:cNvSpPr>
              <a:spLocks noChangeArrowheads="1"/>
            </p:cNvSpPr>
            <p:nvPr/>
          </p:nvSpPr>
          <p:spPr bwMode="auto">
            <a:xfrm>
              <a:off x="200" y="2494"/>
              <a:ext cx="5050" cy="1466"/>
            </a:xfrm>
            <a:prstGeom prst="roundRect">
              <a:avLst>
                <a:gd name="adj" fmla="val 8699"/>
              </a:avLst>
            </a:prstGeom>
            <a:solidFill>
              <a:schemeClr val="bg1"/>
            </a:solidFill>
            <a:ln w="109538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403" name="Rectangle 501"/>
            <p:cNvSpPr>
              <a:spLocks noChangeArrowheads="1"/>
            </p:cNvSpPr>
            <p:nvPr/>
          </p:nvSpPr>
          <p:spPr bwMode="auto">
            <a:xfrm>
              <a:off x="502" y="2698"/>
              <a:ext cx="999" cy="2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2100" b="1">
                  <a:solidFill>
                    <a:srgbClr val="000000"/>
                  </a:solidFill>
                  <a:latin typeface="Arial" charset="0"/>
                </a:rPr>
                <a:t>5. 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59404" name="Rectangle 503"/>
            <p:cNvSpPr>
              <a:spLocks noChangeArrowheads="1"/>
            </p:cNvSpPr>
            <p:nvPr/>
          </p:nvSpPr>
          <p:spPr bwMode="auto">
            <a:xfrm>
              <a:off x="331" y="3114"/>
              <a:ext cx="4773" cy="6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2100" b="1">
                  <a:solidFill>
                    <a:srgbClr val="000000"/>
                  </a:solidFill>
                  <a:latin typeface="Arial" charset="0"/>
                </a:rPr>
                <a:t>A Unit Paraphrase of the big idea of the unit and a Content Map are used to show students how to think about and structure the information in the unit. </a:t>
              </a:r>
            </a:p>
          </p:txBody>
        </p:sp>
      </p:grpSp>
      <p:pic>
        <p:nvPicPr>
          <p:cNvPr id="59398" name="Picture 171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DD2C-1933-4310-A600-B07F4ADB70DB}" type="slidenum">
              <a:rPr lang="en-US"/>
              <a:pPr/>
              <a:t>22</a:t>
            </a:fld>
            <a:endParaRPr lang="en-US"/>
          </a:p>
        </p:txBody>
      </p:sp>
      <p:sp>
        <p:nvSpPr>
          <p:cNvPr id="17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0420" name="Group 341"/>
          <p:cNvGrpSpPr>
            <a:grpSpLocks/>
          </p:cNvGrpSpPr>
          <p:nvPr/>
        </p:nvGrpSpPr>
        <p:grpSpPr bwMode="auto">
          <a:xfrm>
            <a:off x="708025" y="311150"/>
            <a:ext cx="7735888" cy="6048375"/>
            <a:chOff x="446" y="196"/>
            <a:chExt cx="4873" cy="3810"/>
          </a:xfrm>
        </p:grpSpPr>
        <p:sp>
          <p:nvSpPr>
            <p:cNvPr id="60435" name="Rectangle 342"/>
            <p:cNvSpPr>
              <a:spLocks noChangeArrowheads="1"/>
            </p:cNvSpPr>
            <p:nvPr/>
          </p:nvSpPr>
          <p:spPr bwMode="auto">
            <a:xfrm>
              <a:off x="446" y="196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60436" name="Group 343"/>
            <p:cNvGrpSpPr>
              <a:grpSpLocks/>
            </p:cNvGrpSpPr>
            <p:nvPr/>
          </p:nvGrpSpPr>
          <p:grpSpPr bwMode="auto">
            <a:xfrm>
              <a:off x="466" y="197"/>
              <a:ext cx="4853" cy="3809"/>
              <a:chOff x="466" y="197"/>
              <a:chExt cx="4853" cy="3809"/>
            </a:xfrm>
          </p:grpSpPr>
          <p:sp>
            <p:nvSpPr>
              <p:cNvPr id="60437" name="Rectangle 344"/>
              <p:cNvSpPr>
                <a:spLocks noChangeArrowheads="1"/>
              </p:cNvSpPr>
              <p:nvPr/>
            </p:nvSpPr>
            <p:spPr bwMode="auto">
              <a:xfrm>
                <a:off x="4309" y="197"/>
                <a:ext cx="489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Elida Cordora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0438" name="Rectangle 345"/>
              <p:cNvSpPr>
                <a:spLocks noChangeArrowheads="1"/>
              </p:cNvSpPr>
              <p:nvPr/>
            </p:nvSpPr>
            <p:spPr bwMode="auto">
              <a:xfrm>
                <a:off x="3951" y="203"/>
                <a:ext cx="18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NAME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39" name="Rectangle 346"/>
              <p:cNvSpPr>
                <a:spLocks noChangeArrowheads="1"/>
              </p:cNvSpPr>
              <p:nvPr/>
            </p:nvSpPr>
            <p:spPr bwMode="auto">
              <a:xfrm>
                <a:off x="3951" y="285"/>
                <a:ext cx="17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DATE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40" name="Line 347"/>
              <p:cNvSpPr>
                <a:spLocks noChangeShapeType="1"/>
              </p:cNvSpPr>
              <p:nvPr/>
            </p:nvSpPr>
            <p:spPr bwMode="auto">
              <a:xfrm>
                <a:off x="4164" y="279"/>
                <a:ext cx="11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41" name="Line 348"/>
              <p:cNvSpPr>
                <a:spLocks noChangeShapeType="1"/>
              </p:cNvSpPr>
              <p:nvPr/>
            </p:nvSpPr>
            <p:spPr bwMode="auto">
              <a:xfrm>
                <a:off x="4178" y="347"/>
                <a:ext cx="111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42" name="Rectangle 349"/>
              <p:cNvSpPr>
                <a:spLocks noChangeArrowheads="1"/>
              </p:cNvSpPr>
              <p:nvPr/>
            </p:nvSpPr>
            <p:spPr bwMode="auto">
              <a:xfrm>
                <a:off x="2570" y="265"/>
                <a:ext cx="55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BIGGER PICTURE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43" name="Rectangle 350"/>
              <p:cNvSpPr>
                <a:spLocks noChangeArrowheads="1"/>
              </p:cNvSpPr>
              <p:nvPr/>
            </p:nvSpPr>
            <p:spPr bwMode="auto">
              <a:xfrm>
                <a:off x="789" y="574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LAST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44" name="Rectangle 351"/>
              <p:cNvSpPr>
                <a:spLocks noChangeArrowheads="1"/>
              </p:cNvSpPr>
              <p:nvPr/>
            </p:nvSpPr>
            <p:spPr bwMode="auto">
              <a:xfrm>
                <a:off x="1181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45" name="Rectangle 352"/>
              <p:cNvSpPr>
                <a:spLocks noChangeArrowheads="1"/>
              </p:cNvSpPr>
              <p:nvPr/>
            </p:nvSpPr>
            <p:spPr bwMode="auto">
              <a:xfrm>
                <a:off x="2769" y="601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</a:rPr>
                  <a:t>CURRENT UNIT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0446" name="Rectangle 353"/>
              <p:cNvSpPr>
                <a:spLocks noChangeArrowheads="1"/>
              </p:cNvSpPr>
              <p:nvPr/>
            </p:nvSpPr>
            <p:spPr bwMode="auto">
              <a:xfrm>
                <a:off x="4453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NEXT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47" name="Rectangle 354"/>
              <p:cNvSpPr>
                <a:spLocks noChangeArrowheads="1"/>
              </p:cNvSpPr>
              <p:nvPr/>
            </p:nvSpPr>
            <p:spPr bwMode="auto">
              <a:xfrm>
                <a:off x="4838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48" name="Line 355"/>
              <p:cNvSpPr>
                <a:spLocks noChangeShapeType="1"/>
              </p:cNvSpPr>
              <p:nvPr/>
            </p:nvSpPr>
            <p:spPr bwMode="auto">
              <a:xfrm>
                <a:off x="473" y="842"/>
                <a:ext cx="483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49" name="Line 356"/>
              <p:cNvSpPr>
                <a:spLocks noChangeShapeType="1"/>
              </p:cNvSpPr>
              <p:nvPr/>
            </p:nvSpPr>
            <p:spPr bwMode="auto">
              <a:xfrm>
                <a:off x="466" y="3104"/>
                <a:ext cx="4833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0" name="Line 357"/>
              <p:cNvSpPr>
                <a:spLocks noChangeShapeType="1"/>
              </p:cNvSpPr>
              <p:nvPr/>
            </p:nvSpPr>
            <p:spPr bwMode="auto">
              <a:xfrm>
                <a:off x="1765" y="574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1" name="Line 358"/>
              <p:cNvSpPr>
                <a:spLocks noChangeShapeType="1"/>
              </p:cNvSpPr>
              <p:nvPr/>
            </p:nvSpPr>
            <p:spPr bwMode="auto">
              <a:xfrm>
                <a:off x="4054" y="581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2" name="Arc 359"/>
              <p:cNvSpPr>
                <a:spLocks/>
              </p:cNvSpPr>
              <p:nvPr/>
            </p:nvSpPr>
            <p:spPr bwMode="auto">
              <a:xfrm>
                <a:off x="473" y="382"/>
                <a:ext cx="1293" cy="199"/>
              </a:xfrm>
              <a:custGeom>
                <a:avLst/>
                <a:gdLst>
                  <a:gd name="T0" fmla="*/ 0 w 21600"/>
                  <a:gd name="T1" fmla="*/ 199 h 21599"/>
                  <a:gd name="T2" fmla="*/ 1292 w 21600"/>
                  <a:gd name="T3" fmla="*/ 0 h 21599"/>
                  <a:gd name="T4" fmla="*/ 1293 w 21600"/>
                  <a:gd name="T5" fmla="*/ 199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3" name="Arc 360"/>
              <p:cNvSpPr>
                <a:spLocks/>
              </p:cNvSpPr>
              <p:nvPr/>
            </p:nvSpPr>
            <p:spPr bwMode="auto">
              <a:xfrm>
                <a:off x="466" y="375"/>
                <a:ext cx="1300" cy="206"/>
              </a:xfrm>
              <a:custGeom>
                <a:avLst/>
                <a:gdLst>
                  <a:gd name="T0" fmla="*/ 0 w 21600"/>
                  <a:gd name="T1" fmla="*/ 206 h 21599"/>
                  <a:gd name="T2" fmla="*/ 1299 w 21600"/>
                  <a:gd name="T3" fmla="*/ 0 h 21599"/>
                  <a:gd name="T4" fmla="*/ 1300 w 21600"/>
                  <a:gd name="T5" fmla="*/ 206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4" name="Arc 361"/>
              <p:cNvSpPr>
                <a:spLocks/>
              </p:cNvSpPr>
              <p:nvPr/>
            </p:nvSpPr>
            <p:spPr bwMode="auto">
              <a:xfrm>
                <a:off x="4054" y="375"/>
                <a:ext cx="1265" cy="210"/>
              </a:xfrm>
              <a:custGeom>
                <a:avLst/>
                <a:gdLst>
                  <a:gd name="T0" fmla="*/ 0 w 21616"/>
                  <a:gd name="T1" fmla="*/ 0 h 21600"/>
                  <a:gd name="T2" fmla="*/ 1265 w 21616"/>
                  <a:gd name="T3" fmla="*/ 209 h 21600"/>
                  <a:gd name="T4" fmla="*/ 1 w 21616"/>
                  <a:gd name="T5" fmla="*/ 210 h 21600"/>
                  <a:gd name="T6" fmla="*/ 0 60000 65536"/>
                  <a:gd name="T7" fmla="*/ 0 60000 65536"/>
                  <a:gd name="T8" fmla="*/ 0 60000 65536"/>
                  <a:gd name="T9" fmla="*/ 0 w 21616"/>
                  <a:gd name="T10" fmla="*/ 0 h 21600"/>
                  <a:gd name="T11" fmla="*/ 21616 w 2161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16" h="21600" fill="none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</a:path>
                  <a:path w="21616" h="21600" stroke="0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  <a:lnTo>
                      <a:pt x="17" y="21600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5" name="Line 362"/>
              <p:cNvSpPr>
                <a:spLocks noChangeShapeType="1"/>
              </p:cNvSpPr>
              <p:nvPr/>
            </p:nvSpPr>
            <p:spPr bwMode="auto">
              <a:xfrm>
                <a:off x="1759" y="375"/>
                <a:ext cx="228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0456" name="Group 363"/>
              <p:cNvGrpSpPr>
                <a:grpSpLocks/>
              </p:cNvGrpSpPr>
              <p:nvPr/>
            </p:nvGrpSpPr>
            <p:grpSpPr bwMode="auto">
              <a:xfrm>
                <a:off x="1759" y="395"/>
                <a:ext cx="1" cy="186"/>
                <a:chOff x="1759" y="395"/>
                <a:chExt cx="1" cy="186"/>
              </a:xfrm>
            </p:grpSpPr>
            <p:sp>
              <p:nvSpPr>
                <p:cNvPr id="60591" name="Line 364"/>
                <p:cNvSpPr>
                  <a:spLocks noChangeShapeType="1"/>
                </p:cNvSpPr>
                <p:nvPr/>
              </p:nvSpPr>
              <p:spPr bwMode="auto">
                <a:xfrm>
                  <a:off x="1759" y="395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92" name="Line 365"/>
                <p:cNvSpPr>
                  <a:spLocks noChangeShapeType="1"/>
                </p:cNvSpPr>
                <p:nvPr/>
              </p:nvSpPr>
              <p:spPr bwMode="auto">
                <a:xfrm>
                  <a:off x="1759" y="457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93" name="Line 366"/>
                <p:cNvSpPr>
                  <a:spLocks noChangeShapeType="1"/>
                </p:cNvSpPr>
                <p:nvPr/>
              </p:nvSpPr>
              <p:spPr bwMode="auto">
                <a:xfrm>
                  <a:off x="1759" y="51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94" name="Line 367"/>
                <p:cNvSpPr>
                  <a:spLocks noChangeShapeType="1"/>
                </p:cNvSpPr>
                <p:nvPr/>
              </p:nvSpPr>
              <p:spPr bwMode="auto">
                <a:xfrm>
                  <a:off x="1759" y="574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0457" name="Group 368"/>
              <p:cNvGrpSpPr>
                <a:grpSpLocks/>
              </p:cNvGrpSpPr>
              <p:nvPr/>
            </p:nvGrpSpPr>
            <p:grpSpPr bwMode="auto">
              <a:xfrm>
                <a:off x="4061" y="409"/>
                <a:ext cx="1" cy="186"/>
                <a:chOff x="4061" y="409"/>
                <a:chExt cx="1" cy="186"/>
              </a:xfrm>
            </p:grpSpPr>
            <p:sp>
              <p:nvSpPr>
                <p:cNvPr id="60587" name="Line 369"/>
                <p:cNvSpPr>
                  <a:spLocks noChangeShapeType="1"/>
                </p:cNvSpPr>
                <p:nvPr/>
              </p:nvSpPr>
              <p:spPr bwMode="auto">
                <a:xfrm>
                  <a:off x="4061" y="40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8" name="Line 370"/>
                <p:cNvSpPr>
                  <a:spLocks noChangeShapeType="1"/>
                </p:cNvSpPr>
                <p:nvPr/>
              </p:nvSpPr>
              <p:spPr bwMode="auto">
                <a:xfrm>
                  <a:off x="4061" y="471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9" name="Line 371"/>
                <p:cNvSpPr>
                  <a:spLocks noChangeShapeType="1"/>
                </p:cNvSpPr>
                <p:nvPr/>
              </p:nvSpPr>
              <p:spPr bwMode="auto">
                <a:xfrm>
                  <a:off x="4061" y="533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90" name="Line 372"/>
                <p:cNvSpPr>
                  <a:spLocks noChangeShapeType="1"/>
                </p:cNvSpPr>
                <p:nvPr/>
              </p:nvSpPr>
              <p:spPr bwMode="auto">
                <a:xfrm>
                  <a:off x="4061" y="588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0458" name="Line 373"/>
              <p:cNvSpPr>
                <a:spLocks noChangeShapeType="1"/>
              </p:cNvSpPr>
              <p:nvPr/>
            </p:nvSpPr>
            <p:spPr bwMode="auto">
              <a:xfrm>
                <a:off x="466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59" name="Line 374"/>
              <p:cNvSpPr>
                <a:spLocks noChangeShapeType="1"/>
              </p:cNvSpPr>
              <p:nvPr/>
            </p:nvSpPr>
            <p:spPr bwMode="auto">
              <a:xfrm>
                <a:off x="473" y="3963"/>
                <a:ext cx="4826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60" name="Line 375"/>
              <p:cNvSpPr>
                <a:spLocks noChangeShapeType="1"/>
              </p:cNvSpPr>
              <p:nvPr/>
            </p:nvSpPr>
            <p:spPr bwMode="auto">
              <a:xfrm>
                <a:off x="5305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61" name="Rectangle 376"/>
              <p:cNvSpPr>
                <a:spLocks noChangeArrowheads="1"/>
              </p:cNvSpPr>
              <p:nvPr/>
            </p:nvSpPr>
            <p:spPr bwMode="auto">
              <a:xfrm rot="-5400000">
                <a:off x="280" y="3451"/>
                <a:ext cx="53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 SELF-TEST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QUESTIONS </a:t>
                </a:r>
              </a:p>
            </p:txBody>
          </p:sp>
          <p:sp>
            <p:nvSpPr>
              <p:cNvPr id="60462" name="Rectangle 377"/>
              <p:cNvSpPr>
                <a:spLocks noChangeArrowheads="1"/>
              </p:cNvSpPr>
              <p:nvPr/>
            </p:nvSpPr>
            <p:spPr bwMode="auto">
              <a:xfrm rot="-5400000">
                <a:off x="507" y="3891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60463" name="Oval 378"/>
              <p:cNvSpPr>
                <a:spLocks noChangeArrowheads="1"/>
              </p:cNvSpPr>
              <p:nvPr/>
            </p:nvSpPr>
            <p:spPr bwMode="auto">
              <a:xfrm>
                <a:off x="2783" y="1000"/>
                <a:ext cx="1251" cy="6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64" name="Oval 379"/>
              <p:cNvSpPr>
                <a:spLocks noChangeArrowheads="1"/>
              </p:cNvSpPr>
              <p:nvPr/>
            </p:nvSpPr>
            <p:spPr bwMode="auto">
              <a:xfrm>
                <a:off x="2776" y="994"/>
                <a:ext cx="1265" cy="625"/>
              </a:xfrm>
              <a:prstGeom prst="ellips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65" name="Line 380"/>
              <p:cNvSpPr>
                <a:spLocks noChangeShapeType="1"/>
              </p:cNvSpPr>
              <p:nvPr/>
            </p:nvSpPr>
            <p:spPr bwMode="auto">
              <a:xfrm>
                <a:off x="3058" y="849"/>
                <a:ext cx="515" cy="15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66" name="Rectangle 381"/>
              <p:cNvSpPr>
                <a:spLocks noChangeArrowheads="1"/>
              </p:cNvSpPr>
              <p:nvPr/>
            </p:nvSpPr>
            <p:spPr bwMode="auto">
              <a:xfrm rot="960000">
                <a:off x="3281" y="877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is </a:t>
                </a:r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about</a:t>
                </a:r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...</a:t>
                </a:r>
                <a:endParaRPr lang="en-US">
                  <a:latin typeface="Comic Sans MS" pitchFamily="-112" charset="0"/>
                </a:endParaRPr>
              </a:p>
            </p:txBody>
          </p:sp>
          <p:grpSp>
            <p:nvGrpSpPr>
              <p:cNvPr id="60467" name="Group 382"/>
              <p:cNvGrpSpPr>
                <a:grpSpLocks/>
              </p:cNvGrpSpPr>
              <p:nvPr/>
            </p:nvGrpSpPr>
            <p:grpSpPr bwMode="auto">
              <a:xfrm>
                <a:off x="2845" y="1440"/>
                <a:ext cx="1114" cy="1"/>
                <a:chOff x="2845" y="1440"/>
                <a:chExt cx="1114" cy="1"/>
              </a:xfrm>
            </p:grpSpPr>
            <p:sp>
              <p:nvSpPr>
                <p:cNvPr id="60568" name="Line 383"/>
                <p:cNvSpPr>
                  <a:spLocks noChangeShapeType="1"/>
                </p:cNvSpPr>
                <p:nvPr/>
              </p:nvSpPr>
              <p:spPr bwMode="auto">
                <a:xfrm>
                  <a:off x="2845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69" name="Line 384"/>
                <p:cNvSpPr>
                  <a:spLocks noChangeShapeType="1"/>
                </p:cNvSpPr>
                <p:nvPr/>
              </p:nvSpPr>
              <p:spPr bwMode="auto">
                <a:xfrm>
                  <a:off x="290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0" name="Line 385"/>
                <p:cNvSpPr>
                  <a:spLocks noChangeShapeType="1"/>
                </p:cNvSpPr>
                <p:nvPr/>
              </p:nvSpPr>
              <p:spPr bwMode="auto">
                <a:xfrm>
                  <a:off x="2968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1" name="Line 386"/>
                <p:cNvSpPr>
                  <a:spLocks noChangeShapeType="1"/>
                </p:cNvSpPr>
                <p:nvPr/>
              </p:nvSpPr>
              <p:spPr bwMode="auto">
                <a:xfrm>
                  <a:off x="3030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2" name="Line 387"/>
                <p:cNvSpPr>
                  <a:spLocks noChangeShapeType="1"/>
                </p:cNvSpPr>
                <p:nvPr/>
              </p:nvSpPr>
              <p:spPr bwMode="auto">
                <a:xfrm>
                  <a:off x="3092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3" name="Line 388"/>
                <p:cNvSpPr>
                  <a:spLocks noChangeShapeType="1"/>
                </p:cNvSpPr>
                <p:nvPr/>
              </p:nvSpPr>
              <p:spPr bwMode="auto">
                <a:xfrm>
                  <a:off x="315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4" name="Line 389"/>
                <p:cNvSpPr>
                  <a:spLocks noChangeShapeType="1"/>
                </p:cNvSpPr>
                <p:nvPr/>
              </p:nvSpPr>
              <p:spPr bwMode="auto">
                <a:xfrm>
                  <a:off x="3216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5" name="Line 390"/>
                <p:cNvSpPr>
                  <a:spLocks noChangeShapeType="1"/>
                </p:cNvSpPr>
                <p:nvPr/>
              </p:nvSpPr>
              <p:spPr bwMode="auto">
                <a:xfrm>
                  <a:off x="3278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6" name="Line 391"/>
                <p:cNvSpPr>
                  <a:spLocks noChangeShapeType="1"/>
                </p:cNvSpPr>
                <p:nvPr/>
              </p:nvSpPr>
              <p:spPr bwMode="auto">
                <a:xfrm>
                  <a:off x="3340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7" name="Line 392"/>
                <p:cNvSpPr>
                  <a:spLocks noChangeShapeType="1"/>
                </p:cNvSpPr>
                <p:nvPr/>
              </p:nvSpPr>
              <p:spPr bwMode="auto">
                <a:xfrm>
                  <a:off x="3401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8" name="Line 393"/>
                <p:cNvSpPr>
                  <a:spLocks noChangeShapeType="1"/>
                </p:cNvSpPr>
                <p:nvPr/>
              </p:nvSpPr>
              <p:spPr bwMode="auto">
                <a:xfrm>
                  <a:off x="3463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79" name="Line 394"/>
                <p:cNvSpPr>
                  <a:spLocks noChangeShapeType="1"/>
                </p:cNvSpPr>
                <p:nvPr/>
              </p:nvSpPr>
              <p:spPr bwMode="auto">
                <a:xfrm>
                  <a:off x="3525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0" name="Line 395"/>
                <p:cNvSpPr>
                  <a:spLocks noChangeShapeType="1"/>
                </p:cNvSpPr>
                <p:nvPr/>
              </p:nvSpPr>
              <p:spPr bwMode="auto">
                <a:xfrm>
                  <a:off x="3587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1" name="Line 396"/>
                <p:cNvSpPr>
                  <a:spLocks noChangeShapeType="1"/>
                </p:cNvSpPr>
                <p:nvPr/>
              </p:nvSpPr>
              <p:spPr bwMode="auto">
                <a:xfrm>
                  <a:off x="3649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2" name="Line 397"/>
                <p:cNvSpPr>
                  <a:spLocks noChangeShapeType="1"/>
                </p:cNvSpPr>
                <p:nvPr/>
              </p:nvSpPr>
              <p:spPr bwMode="auto">
                <a:xfrm>
                  <a:off x="3711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3" name="Line 398"/>
                <p:cNvSpPr>
                  <a:spLocks noChangeShapeType="1"/>
                </p:cNvSpPr>
                <p:nvPr/>
              </p:nvSpPr>
              <p:spPr bwMode="auto">
                <a:xfrm>
                  <a:off x="3773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4" name="Line 399"/>
                <p:cNvSpPr>
                  <a:spLocks noChangeShapeType="1"/>
                </p:cNvSpPr>
                <p:nvPr/>
              </p:nvSpPr>
              <p:spPr bwMode="auto">
                <a:xfrm>
                  <a:off x="383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5" name="Line 400"/>
                <p:cNvSpPr>
                  <a:spLocks noChangeShapeType="1"/>
                </p:cNvSpPr>
                <p:nvPr/>
              </p:nvSpPr>
              <p:spPr bwMode="auto">
                <a:xfrm>
                  <a:off x="389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86" name="Line 401"/>
                <p:cNvSpPr>
                  <a:spLocks noChangeShapeType="1"/>
                </p:cNvSpPr>
                <p:nvPr/>
              </p:nvSpPr>
              <p:spPr bwMode="auto">
                <a:xfrm>
                  <a:off x="3958" y="1440"/>
                  <a:ext cx="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0468" name="Line 402"/>
              <p:cNvSpPr>
                <a:spLocks noChangeShapeType="1"/>
              </p:cNvSpPr>
              <p:nvPr/>
            </p:nvSpPr>
            <p:spPr bwMode="auto">
              <a:xfrm>
                <a:off x="1497" y="849"/>
                <a:ext cx="1" cy="225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69" name="Line 403"/>
              <p:cNvSpPr>
                <a:spLocks noChangeShapeType="1"/>
              </p:cNvSpPr>
              <p:nvPr/>
            </p:nvSpPr>
            <p:spPr bwMode="auto">
              <a:xfrm>
                <a:off x="473" y="1337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0" name="Line 404"/>
              <p:cNvSpPr>
                <a:spLocks noChangeShapeType="1"/>
              </p:cNvSpPr>
              <p:nvPr/>
            </p:nvSpPr>
            <p:spPr bwMode="auto">
              <a:xfrm>
                <a:off x="473" y="1172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1" name="Line 405"/>
              <p:cNvSpPr>
                <a:spLocks noChangeShapeType="1"/>
              </p:cNvSpPr>
              <p:nvPr/>
            </p:nvSpPr>
            <p:spPr bwMode="auto">
              <a:xfrm>
                <a:off x="473" y="1495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2" name="Line 406"/>
              <p:cNvSpPr>
                <a:spLocks noChangeShapeType="1"/>
              </p:cNvSpPr>
              <p:nvPr/>
            </p:nvSpPr>
            <p:spPr bwMode="auto">
              <a:xfrm>
                <a:off x="480" y="1647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3" name="Line 407"/>
              <p:cNvSpPr>
                <a:spLocks noChangeShapeType="1"/>
              </p:cNvSpPr>
              <p:nvPr/>
            </p:nvSpPr>
            <p:spPr bwMode="auto">
              <a:xfrm flipH="1">
                <a:off x="480" y="1812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4" name="Line 408"/>
              <p:cNvSpPr>
                <a:spLocks noChangeShapeType="1"/>
              </p:cNvSpPr>
              <p:nvPr/>
            </p:nvSpPr>
            <p:spPr bwMode="auto">
              <a:xfrm>
                <a:off x="480" y="2135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5" name="Line 409"/>
              <p:cNvSpPr>
                <a:spLocks noChangeShapeType="1"/>
              </p:cNvSpPr>
              <p:nvPr/>
            </p:nvSpPr>
            <p:spPr bwMode="auto">
              <a:xfrm>
                <a:off x="480" y="1970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6" name="Line 410"/>
              <p:cNvSpPr>
                <a:spLocks noChangeShapeType="1"/>
              </p:cNvSpPr>
              <p:nvPr/>
            </p:nvSpPr>
            <p:spPr bwMode="auto">
              <a:xfrm>
                <a:off x="480" y="2300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7" name="Line 411"/>
              <p:cNvSpPr>
                <a:spLocks noChangeShapeType="1"/>
              </p:cNvSpPr>
              <p:nvPr/>
            </p:nvSpPr>
            <p:spPr bwMode="auto">
              <a:xfrm>
                <a:off x="466" y="2451"/>
                <a:ext cx="102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8" name="Line 412"/>
              <p:cNvSpPr>
                <a:spLocks noChangeShapeType="1"/>
              </p:cNvSpPr>
              <p:nvPr/>
            </p:nvSpPr>
            <p:spPr bwMode="auto">
              <a:xfrm flipH="1">
                <a:off x="473" y="2616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79" name="Line 413"/>
              <p:cNvSpPr>
                <a:spLocks noChangeShapeType="1"/>
              </p:cNvSpPr>
              <p:nvPr/>
            </p:nvSpPr>
            <p:spPr bwMode="auto">
              <a:xfrm>
                <a:off x="473" y="2767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80" name="Line 414"/>
              <p:cNvSpPr>
                <a:spLocks noChangeShapeType="1"/>
              </p:cNvSpPr>
              <p:nvPr/>
            </p:nvSpPr>
            <p:spPr bwMode="auto">
              <a:xfrm>
                <a:off x="659" y="1021"/>
                <a:ext cx="1" cy="293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81" name="Line 415"/>
              <p:cNvSpPr>
                <a:spLocks noChangeShapeType="1"/>
              </p:cNvSpPr>
              <p:nvPr/>
            </p:nvSpPr>
            <p:spPr bwMode="auto">
              <a:xfrm>
                <a:off x="473" y="3104"/>
                <a:ext cx="4846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82" name="Line 416"/>
              <p:cNvSpPr>
                <a:spLocks noChangeShapeType="1"/>
              </p:cNvSpPr>
              <p:nvPr/>
            </p:nvSpPr>
            <p:spPr bwMode="auto">
              <a:xfrm>
                <a:off x="480" y="1021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83" name="Rectangle 417"/>
              <p:cNvSpPr>
                <a:spLocks noChangeArrowheads="1"/>
              </p:cNvSpPr>
              <p:nvPr/>
            </p:nvSpPr>
            <p:spPr bwMode="auto">
              <a:xfrm rot="5400000">
                <a:off x="4957" y="3457"/>
                <a:ext cx="537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RELATIONSHIPS </a:t>
                </a:r>
              </a:p>
            </p:txBody>
          </p:sp>
          <p:sp>
            <p:nvSpPr>
              <p:cNvPr id="60484" name="Rectangle 418"/>
              <p:cNvSpPr>
                <a:spLocks noChangeArrowheads="1"/>
              </p:cNvSpPr>
              <p:nvPr/>
            </p:nvSpPr>
            <p:spPr bwMode="auto">
              <a:xfrm rot="5400000">
                <a:off x="4797" y="3474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60485" name="Rectangle 419"/>
              <p:cNvSpPr>
                <a:spLocks noChangeArrowheads="1"/>
              </p:cNvSpPr>
              <p:nvPr/>
            </p:nvSpPr>
            <p:spPr bwMode="auto">
              <a:xfrm>
                <a:off x="700" y="883"/>
                <a:ext cx="5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SCHEDULE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86" name="Line 420"/>
              <p:cNvSpPr>
                <a:spLocks noChangeShapeType="1"/>
              </p:cNvSpPr>
              <p:nvPr/>
            </p:nvSpPr>
            <p:spPr bwMode="auto">
              <a:xfrm>
                <a:off x="473" y="2932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87" name="Line 421"/>
              <p:cNvSpPr>
                <a:spLocks noChangeShapeType="1"/>
              </p:cNvSpPr>
              <p:nvPr/>
            </p:nvSpPr>
            <p:spPr bwMode="auto">
              <a:xfrm>
                <a:off x="4322" y="3118"/>
                <a:ext cx="1" cy="839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88" name="Line 422"/>
              <p:cNvSpPr>
                <a:spLocks noChangeShapeType="1"/>
              </p:cNvSpPr>
              <p:nvPr/>
            </p:nvSpPr>
            <p:spPr bwMode="auto">
              <a:xfrm>
                <a:off x="4336" y="3338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89" name="Line 423"/>
              <p:cNvSpPr>
                <a:spLocks noChangeShapeType="1"/>
              </p:cNvSpPr>
              <p:nvPr/>
            </p:nvSpPr>
            <p:spPr bwMode="auto">
              <a:xfrm>
                <a:off x="4329" y="35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90" name="Line 424"/>
              <p:cNvSpPr>
                <a:spLocks noChangeShapeType="1"/>
              </p:cNvSpPr>
              <p:nvPr/>
            </p:nvSpPr>
            <p:spPr bwMode="auto">
              <a:xfrm>
                <a:off x="4329" y="37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91" name="Line 425"/>
              <p:cNvSpPr>
                <a:spLocks noChangeShapeType="1"/>
              </p:cNvSpPr>
              <p:nvPr/>
            </p:nvSpPr>
            <p:spPr bwMode="auto">
              <a:xfrm>
                <a:off x="5106" y="3111"/>
                <a:ext cx="1" cy="84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92" name="Line 426"/>
              <p:cNvSpPr>
                <a:spLocks noChangeShapeType="1"/>
              </p:cNvSpPr>
              <p:nvPr/>
            </p:nvSpPr>
            <p:spPr bwMode="auto">
              <a:xfrm>
                <a:off x="473" y="581"/>
                <a:ext cx="483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93" name="Rectangle 427"/>
              <p:cNvSpPr>
                <a:spLocks noChangeArrowheads="1"/>
              </p:cNvSpPr>
              <p:nvPr/>
            </p:nvSpPr>
            <p:spPr bwMode="auto">
              <a:xfrm>
                <a:off x="1772" y="581"/>
                <a:ext cx="2282" cy="26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94" name="Rectangle 428"/>
              <p:cNvSpPr>
                <a:spLocks noChangeArrowheads="1"/>
              </p:cNvSpPr>
              <p:nvPr/>
            </p:nvSpPr>
            <p:spPr bwMode="auto">
              <a:xfrm>
                <a:off x="1759" y="567"/>
                <a:ext cx="2309" cy="289"/>
              </a:xfrm>
              <a:prstGeom prst="rect">
                <a:avLst/>
              </a:prstGeom>
              <a:noFill/>
              <a:ln w="428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95" name="Rectangle 429"/>
              <p:cNvSpPr>
                <a:spLocks noChangeArrowheads="1"/>
              </p:cNvSpPr>
              <p:nvPr/>
            </p:nvSpPr>
            <p:spPr bwMode="auto">
              <a:xfrm>
                <a:off x="1704" y="883"/>
                <a:ext cx="30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MAP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96" name="Rectangle 430"/>
              <p:cNvSpPr>
                <a:spLocks noChangeArrowheads="1"/>
              </p:cNvSpPr>
              <p:nvPr/>
            </p:nvSpPr>
            <p:spPr bwMode="auto">
              <a:xfrm>
                <a:off x="2542" y="588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  <a:latin typeface="Arial" charset="0"/>
                  </a:rPr>
                  <a:t>CURRENT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497" name="Oval 431"/>
              <p:cNvSpPr>
                <a:spLocks noChangeArrowheads="1"/>
              </p:cNvSpPr>
              <p:nvPr/>
            </p:nvSpPr>
            <p:spPr bwMode="auto">
              <a:xfrm>
                <a:off x="1793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98" name="Oval 432"/>
              <p:cNvSpPr>
                <a:spLocks noChangeArrowheads="1"/>
              </p:cNvSpPr>
              <p:nvPr/>
            </p:nvSpPr>
            <p:spPr bwMode="auto">
              <a:xfrm>
                <a:off x="494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99" name="Oval 433"/>
              <p:cNvSpPr>
                <a:spLocks noChangeArrowheads="1"/>
              </p:cNvSpPr>
              <p:nvPr/>
            </p:nvSpPr>
            <p:spPr bwMode="auto">
              <a:xfrm>
                <a:off x="4082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00" name="Oval 434"/>
              <p:cNvSpPr>
                <a:spLocks noChangeArrowheads="1"/>
              </p:cNvSpPr>
              <p:nvPr/>
            </p:nvSpPr>
            <p:spPr bwMode="auto">
              <a:xfrm>
                <a:off x="2439" y="26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01" name="Oval 435"/>
              <p:cNvSpPr>
                <a:spLocks noChangeArrowheads="1"/>
              </p:cNvSpPr>
              <p:nvPr/>
            </p:nvSpPr>
            <p:spPr bwMode="auto">
              <a:xfrm>
                <a:off x="1532" y="884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02" name="Oval 436"/>
              <p:cNvSpPr>
                <a:spLocks noChangeArrowheads="1"/>
              </p:cNvSpPr>
              <p:nvPr/>
            </p:nvSpPr>
            <p:spPr bwMode="auto">
              <a:xfrm>
                <a:off x="5182" y="3145"/>
                <a:ext cx="96" cy="97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03" name="Oval 437"/>
              <p:cNvSpPr>
                <a:spLocks noChangeArrowheads="1"/>
              </p:cNvSpPr>
              <p:nvPr/>
            </p:nvSpPr>
            <p:spPr bwMode="auto">
              <a:xfrm>
                <a:off x="508" y="3819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04" name="Oval 438"/>
              <p:cNvSpPr>
                <a:spLocks noChangeArrowheads="1"/>
              </p:cNvSpPr>
              <p:nvPr/>
            </p:nvSpPr>
            <p:spPr bwMode="auto">
              <a:xfrm>
                <a:off x="508" y="877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05" name="Rectangle 439"/>
              <p:cNvSpPr>
                <a:spLocks noChangeArrowheads="1"/>
              </p:cNvSpPr>
              <p:nvPr/>
            </p:nvSpPr>
            <p:spPr bwMode="auto">
              <a:xfrm>
                <a:off x="1814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506" name="Rectangle 440"/>
              <p:cNvSpPr>
                <a:spLocks noChangeArrowheads="1"/>
              </p:cNvSpPr>
              <p:nvPr/>
            </p:nvSpPr>
            <p:spPr bwMode="auto">
              <a:xfrm>
                <a:off x="4109" y="588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507" name="Rectangle 441"/>
              <p:cNvSpPr>
                <a:spLocks noChangeArrowheads="1"/>
              </p:cNvSpPr>
              <p:nvPr/>
            </p:nvSpPr>
            <p:spPr bwMode="auto">
              <a:xfrm>
                <a:off x="521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508" name="Rectangle 442"/>
              <p:cNvSpPr>
                <a:spLocks noChangeArrowheads="1"/>
              </p:cNvSpPr>
              <p:nvPr/>
            </p:nvSpPr>
            <p:spPr bwMode="auto">
              <a:xfrm>
                <a:off x="2467" y="26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509" name="Rectangle 443"/>
              <p:cNvSpPr>
                <a:spLocks noChangeArrowheads="1"/>
              </p:cNvSpPr>
              <p:nvPr/>
            </p:nvSpPr>
            <p:spPr bwMode="auto">
              <a:xfrm>
                <a:off x="1566" y="883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510" name="Rectangle 444"/>
              <p:cNvSpPr>
                <a:spLocks noChangeArrowheads="1"/>
              </p:cNvSpPr>
              <p:nvPr/>
            </p:nvSpPr>
            <p:spPr bwMode="auto">
              <a:xfrm>
                <a:off x="5216" y="314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511" name="Rectangle 445"/>
              <p:cNvSpPr>
                <a:spLocks noChangeArrowheads="1"/>
              </p:cNvSpPr>
              <p:nvPr/>
            </p:nvSpPr>
            <p:spPr bwMode="auto">
              <a:xfrm>
                <a:off x="535" y="3819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7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512" name="Rectangle 446"/>
              <p:cNvSpPr>
                <a:spLocks noChangeArrowheads="1"/>
              </p:cNvSpPr>
              <p:nvPr/>
            </p:nvSpPr>
            <p:spPr bwMode="auto">
              <a:xfrm>
                <a:off x="542" y="876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8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0513" name="Rectangle 447"/>
              <p:cNvSpPr>
                <a:spLocks noChangeArrowheads="1"/>
              </p:cNvSpPr>
              <p:nvPr/>
            </p:nvSpPr>
            <p:spPr bwMode="auto">
              <a:xfrm>
                <a:off x="2013" y="404"/>
                <a:ext cx="154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The roots and consequences of civil unrest.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0514" name="Rectangle 448"/>
              <p:cNvSpPr>
                <a:spLocks noChangeArrowheads="1"/>
              </p:cNvSpPr>
              <p:nvPr/>
            </p:nvSpPr>
            <p:spPr bwMode="auto">
              <a:xfrm>
                <a:off x="2126" y="670"/>
                <a:ext cx="1394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Causes of 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15" name="Rectangle 449"/>
              <p:cNvSpPr>
                <a:spLocks noChangeArrowheads="1"/>
              </p:cNvSpPr>
              <p:nvPr/>
            </p:nvSpPr>
            <p:spPr bwMode="auto">
              <a:xfrm>
                <a:off x="570" y="684"/>
                <a:ext cx="8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Growth of the Nation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16" name="Rectangle 450"/>
              <p:cNvSpPr>
                <a:spLocks noChangeArrowheads="1"/>
              </p:cNvSpPr>
              <p:nvPr/>
            </p:nvSpPr>
            <p:spPr bwMode="auto">
              <a:xfrm>
                <a:off x="4439" y="650"/>
                <a:ext cx="576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17" name="Rectangle 451"/>
              <p:cNvSpPr>
                <a:spLocks noChangeArrowheads="1"/>
              </p:cNvSpPr>
              <p:nvPr/>
            </p:nvSpPr>
            <p:spPr bwMode="auto">
              <a:xfrm>
                <a:off x="3003" y="1162"/>
                <a:ext cx="72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  <a:latin typeface="Sand" pitchFamily="-48" charset="0"/>
                  </a:rPr>
                  <a:t>Sectionalism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18" name="Rectangle 452"/>
              <p:cNvSpPr>
                <a:spLocks noChangeArrowheads="1"/>
              </p:cNvSpPr>
              <p:nvPr/>
            </p:nvSpPr>
            <p:spPr bwMode="auto">
              <a:xfrm>
                <a:off x="3145" y="1455"/>
                <a:ext cx="47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Sand" pitchFamily="-48" charset="0"/>
                  </a:rPr>
                  <a:t>pp. 201-236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19" name="Rectangle 453"/>
              <p:cNvSpPr>
                <a:spLocks noChangeArrowheads="1"/>
              </p:cNvSpPr>
              <p:nvPr/>
            </p:nvSpPr>
            <p:spPr bwMode="auto">
              <a:xfrm>
                <a:off x="480" y="1021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1/22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0" name="Rectangle 454"/>
              <p:cNvSpPr>
                <a:spLocks noChangeArrowheads="1"/>
              </p:cNvSpPr>
              <p:nvPr/>
            </p:nvSpPr>
            <p:spPr bwMode="auto">
              <a:xfrm>
                <a:off x="514" y="1096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201-210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1" name="Rectangle 455"/>
              <p:cNvSpPr>
                <a:spLocks noChangeArrowheads="1"/>
              </p:cNvSpPr>
              <p:nvPr/>
            </p:nvSpPr>
            <p:spPr bwMode="auto">
              <a:xfrm>
                <a:off x="494" y="1346"/>
                <a:ext cx="36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1/28 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2" name="Rectangle 456"/>
              <p:cNvSpPr>
                <a:spLocks noChangeArrowheads="1"/>
              </p:cNvSpPr>
              <p:nvPr/>
            </p:nvSpPr>
            <p:spPr bwMode="auto">
              <a:xfrm>
                <a:off x="494" y="1488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1/29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3" name="Rectangle 457"/>
              <p:cNvSpPr>
                <a:spLocks noChangeArrowheads="1"/>
              </p:cNvSpPr>
              <p:nvPr/>
            </p:nvSpPr>
            <p:spPr bwMode="auto">
              <a:xfrm>
                <a:off x="514" y="1564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210-225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4" name="Rectangle 458"/>
              <p:cNvSpPr>
                <a:spLocks noChangeArrowheads="1"/>
              </p:cNvSpPr>
              <p:nvPr/>
            </p:nvSpPr>
            <p:spPr bwMode="auto">
              <a:xfrm>
                <a:off x="575" y="1817"/>
                <a:ext cx="72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"Influential Personalities"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5" name="Rectangle 459"/>
              <p:cNvSpPr>
                <a:spLocks noChangeArrowheads="1"/>
              </p:cNvSpPr>
              <p:nvPr/>
            </p:nvSpPr>
            <p:spPr bwMode="auto">
              <a:xfrm>
                <a:off x="734" y="1887"/>
                <a:ext cx="32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Project due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6" name="Rectangle 460"/>
              <p:cNvSpPr>
                <a:spLocks noChangeArrowheads="1"/>
              </p:cNvSpPr>
              <p:nvPr/>
            </p:nvSpPr>
            <p:spPr bwMode="auto">
              <a:xfrm>
                <a:off x="473" y="1982"/>
                <a:ext cx="34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1/30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7" name="Rectangle 461"/>
              <p:cNvSpPr>
                <a:spLocks noChangeArrowheads="1"/>
              </p:cNvSpPr>
              <p:nvPr/>
            </p:nvSpPr>
            <p:spPr bwMode="auto">
              <a:xfrm>
                <a:off x="514" y="2141"/>
                <a:ext cx="74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2/2 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8" name="Rectangle 462"/>
              <p:cNvSpPr>
                <a:spLocks noChangeArrowheads="1"/>
              </p:cNvSpPr>
              <p:nvPr/>
            </p:nvSpPr>
            <p:spPr bwMode="auto">
              <a:xfrm>
                <a:off x="514" y="2217"/>
                <a:ext cx="662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 over pp. 228-234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29" name="Rectangle 463"/>
              <p:cNvSpPr>
                <a:spLocks noChangeArrowheads="1"/>
              </p:cNvSpPr>
              <p:nvPr/>
            </p:nvSpPr>
            <p:spPr bwMode="auto">
              <a:xfrm>
                <a:off x="514" y="2643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30" name="Rectangle 464"/>
              <p:cNvSpPr>
                <a:spLocks noChangeArrowheads="1"/>
              </p:cNvSpPr>
              <p:nvPr/>
            </p:nvSpPr>
            <p:spPr bwMode="auto">
              <a:xfrm>
                <a:off x="514" y="2801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2/7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31" name="Rectangle 465"/>
              <p:cNvSpPr>
                <a:spLocks noChangeArrowheads="1"/>
              </p:cNvSpPr>
              <p:nvPr/>
            </p:nvSpPr>
            <p:spPr bwMode="auto">
              <a:xfrm>
                <a:off x="514" y="2973"/>
                <a:ext cx="32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32" name="Line 466"/>
              <p:cNvSpPr>
                <a:spLocks noChangeShapeType="1"/>
              </p:cNvSpPr>
              <p:nvPr/>
            </p:nvSpPr>
            <p:spPr bwMode="auto">
              <a:xfrm flipH="1">
                <a:off x="2226" y="1330"/>
                <a:ext cx="550" cy="165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33" name="Line 467"/>
              <p:cNvSpPr>
                <a:spLocks noChangeShapeType="1"/>
              </p:cNvSpPr>
              <p:nvPr/>
            </p:nvSpPr>
            <p:spPr bwMode="auto">
              <a:xfrm flipH="1">
                <a:off x="2906" y="1592"/>
                <a:ext cx="227" cy="33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34" name="Line 468"/>
              <p:cNvSpPr>
                <a:spLocks noChangeShapeType="1"/>
              </p:cNvSpPr>
              <p:nvPr/>
            </p:nvSpPr>
            <p:spPr bwMode="auto">
              <a:xfrm>
                <a:off x="3697" y="1578"/>
                <a:ext cx="247" cy="28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35" name="Line 469"/>
              <p:cNvSpPr>
                <a:spLocks noChangeShapeType="1"/>
              </p:cNvSpPr>
              <p:nvPr/>
            </p:nvSpPr>
            <p:spPr bwMode="auto">
              <a:xfrm>
                <a:off x="4027" y="1337"/>
                <a:ext cx="399" cy="17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36" name="Oval 470"/>
              <p:cNvSpPr>
                <a:spLocks noChangeArrowheads="1"/>
              </p:cNvSpPr>
              <p:nvPr/>
            </p:nvSpPr>
            <p:spPr bwMode="auto">
              <a:xfrm>
                <a:off x="1669" y="147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37" name="Oval 471"/>
              <p:cNvSpPr>
                <a:spLocks noChangeArrowheads="1"/>
              </p:cNvSpPr>
              <p:nvPr/>
            </p:nvSpPr>
            <p:spPr bwMode="auto">
              <a:xfrm>
                <a:off x="2487" y="180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38" name="Oval 472"/>
              <p:cNvSpPr>
                <a:spLocks noChangeArrowheads="1"/>
              </p:cNvSpPr>
              <p:nvPr/>
            </p:nvSpPr>
            <p:spPr bwMode="auto">
              <a:xfrm>
                <a:off x="3498" y="1805"/>
                <a:ext cx="900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39" name="Oval 473"/>
              <p:cNvSpPr>
                <a:spLocks noChangeArrowheads="1"/>
              </p:cNvSpPr>
              <p:nvPr/>
            </p:nvSpPr>
            <p:spPr bwMode="auto">
              <a:xfrm>
                <a:off x="4288" y="1447"/>
                <a:ext cx="901" cy="523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540" name="Rectangle 474"/>
              <p:cNvSpPr>
                <a:spLocks noChangeArrowheads="1"/>
              </p:cNvSpPr>
              <p:nvPr/>
            </p:nvSpPr>
            <p:spPr bwMode="auto">
              <a:xfrm>
                <a:off x="1814" y="1626"/>
                <a:ext cx="4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Areas of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1" name="Rectangle 475"/>
              <p:cNvSpPr>
                <a:spLocks noChangeArrowheads="1"/>
              </p:cNvSpPr>
              <p:nvPr/>
            </p:nvSpPr>
            <p:spPr bwMode="auto">
              <a:xfrm>
                <a:off x="1814" y="1736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2" name="Rectangle 476"/>
              <p:cNvSpPr>
                <a:spLocks noChangeArrowheads="1"/>
              </p:cNvSpPr>
              <p:nvPr/>
            </p:nvSpPr>
            <p:spPr bwMode="auto">
              <a:xfrm>
                <a:off x="2673" y="1894"/>
                <a:ext cx="59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Differences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3" name="Rectangle 477"/>
              <p:cNvSpPr>
                <a:spLocks noChangeArrowheads="1"/>
              </p:cNvSpPr>
              <p:nvPr/>
            </p:nvSpPr>
            <p:spPr bwMode="auto">
              <a:xfrm>
                <a:off x="2673" y="2004"/>
                <a:ext cx="45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between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4" name="Rectangle 478"/>
              <p:cNvSpPr>
                <a:spLocks noChangeArrowheads="1"/>
              </p:cNvSpPr>
              <p:nvPr/>
            </p:nvSpPr>
            <p:spPr bwMode="auto">
              <a:xfrm>
                <a:off x="2673" y="2114"/>
                <a:ext cx="46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areas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5" name="Rectangle 479"/>
              <p:cNvSpPr>
                <a:spLocks noChangeArrowheads="1"/>
              </p:cNvSpPr>
              <p:nvPr/>
            </p:nvSpPr>
            <p:spPr bwMode="auto">
              <a:xfrm>
                <a:off x="3690" y="1922"/>
                <a:ext cx="49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Events in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6" name="Rectangle 480"/>
              <p:cNvSpPr>
                <a:spLocks noChangeArrowheads="1"/>
              </p:cNvSpPr>
              <p:nvPr/>
            </p:nvSpPr>
            <p:spPr bwMode="auto">
              <a:xfrm>
                <a:off x="3690" y="2032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7" name="Rectangle 481"/>
              <p:cNvSpPr>
                <a:spLocks noChangeArrowheads="1"/>
              </p:cNvSpPr>
              <p:nvPr/>
            </p:nvSpPr>
            <p:spPr bwMode="auto">
              <a:xfrm>
                <a:off x="4439" y="1523"/>
                <a:ext cx="436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Leaders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8" name="Rectangle 482"/>
              <p:cNvSpPr>
                <a:spLocks noChangeArrowheads="1"/>
              </p:cNvSpPr>
              <p:nvPr/>
            </p:nvSpPr>
            <p:spPr bwMode="auto">
              <a:xfrm>
                <a:off x="4439" y="1633"/>
                <a:ext cx="5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across the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49" name="Rectangle 483"/>
              <p:cNvSpPr>
                <a:spLocks noChangeArrowheads="1"/>
              </p:cNvSpPr>
              <p:nvPr/>
            </p:nvSpPr>
            <p:spPr bwMode="auto">
              <a:xfrm>
                <a:off x="4439" y="1743"/>
                <a:ext cx="2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50" name="Rectangle 484"/>
              <p:cNvSpPr>
                <a:spLocks noChangeArrowheads="1"/>
              </p:cNvSpPr>
              <p:nvPr/>
            </p:nvSpPr>
            <p:spPr bwMode="auto">
              <a:xfrm>
                <a:off x="2219" y="1282"/>
                <a:ext cx="41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based on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51" name="Rectangle 485"/>
              <p:cNvSpPr>
                <a:spLocks noChangeArrowheads="1"/>
              </p:cNvSpPr>
              <p:nvPr/>
            </p:nvSpPr>
            <p:spPr bwMode="auto">
              <a:xfrm>
                <a:off x="2623" y="1695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emerged  because of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52" name="Rectangle 486"/>
              <p:cNvSpPr>
                <a:spLocks noChangeArrowheads="1"/>
              </p:cNvSpPr>
              <p:nvPr/>
            </p:nvSpPr>
            <p:spPr bwMode="auto">
              <a:xfrm>
                <a:off x="3481" y="1706"/>
                <a:ext cx="59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became greater with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53" name="Rectangle 487"/>
              <p:cNvSpPr>
                <a:spLocks noChangeArrowheads="1"/>
              </p:cNvSpPr>
              <p:nvPr/>
            </p:nvSpPr>
            <p:spPr bwMode="auto">
              <a:xfrm>
                <a:off x="4130" y="1296"/>
                <a:ext cx="5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influenced by 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0554" name="Rectangle 488"/>
              <p:cNvSpPr>
                <a:spLocks noChangeArrowheads="1"/>
              </p:cNvSpPr>
              <p:nvPr/>
            </p:nvSpPr>
            <p:spPr bwMode="auto">
              <a:xfrm>
                <a:off x="4405" y="3180"/>
                <a:ext cx="38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descriptive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0555" name="Rectangle 489"/>
              <p:cNvSpPr>
                <a:spLocks noChangeArrowheads="1"/>
              </p:cNvSpPr>
              <p:nvPr/>
            </p:nvSpPr>
            <p:spPr bwMode="auto">
              <a:xfrm>
                <a:off x="4398" y="3586"/>
                <a:ext cx="431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cause/effect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0556" name="Rectangle 490"/>
              <p:cNvSpPr>
                <a:spLocks noChangeArrowheads="1"/>
              </p:cNvSpPr>
              <p:nvPr/>
            </p:nvSpPr>
            <p:spPr bwMode="auto">
              <a:xfrm>
                <a:off x="734" y="3201"/>
                <a:ext cx="243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was sectionalism as it existed in the U. S.  of 1860?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57" name="Rectangle 491"/>
              <p:cNvSpPr>
                <a:spLocks noChangeArrowheads="1"/>
              </p:cNvSpPr>
              <p:nvPr/>
            </p:nvSpPr>
            <p:spPr bwMode="auto">
              <a:xfrm>
                <a:off x="728" y="3448"/>
                <a:ext cx="358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How did the differences in the sections of the U.S. in 1860 contribute to the start of the Civil War?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58" name="Rectangle 492"/>
              <p:cNvSpPr>
                <a:spLocks noChangeArrowheads="1"/>
              </p:cNvSpPr>
              <p:nvPr/>
            </p:nvSpPr>
            <p:spPr bwMode="auto">
              <a:xfrm>
                <a:off x="710" y="3551"/>
                <a:ext cx="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>
                  <a:latin typeface="Times" pitchFamily="-112" charset="0"/>
                </a:endParaRPr>
              </a:p>
            </p:txBody>
          </p:sp>
          <p:grpSp>
            <p:nvGrpSpPr>
              <p:cNvPr id="60559" name="Group 493"/>
              <p:cNvGrpSpPr>
                <a:grpSpLocks/>
              </p:cNvGrpSpPr>
              <p:nvPr/>
            </p:nvGrpSpPr>
            <p:grpSpPr bwMode="auto">
              <a:xfrm>
                <a:off x="1484" y="444"/>
                <a:ext cx="529" cy="55"/>
                <a:chOff x="1484" y="444"/>
                <a:chExt cx="529" cy="55"/>
              </a:xfrm>
            </p:grpSpPr>
            <p:sp>
              <p:nvSpPr>
                <p:cNvPr id="60566" name="Freeform 494"/>
                <p:cNvSpPr>
                  <a:spLocks/>
                </p:cNvSpPr>
                <p:nvPr/>
              </p:nvSpPr>
              <p:spPr bwMode="auto">
                <a:xfrm>
                  <a:off x="1484" y="444"/>
                  <a:ext cx="96" cy="55"/>
                </a:xfrm>
                <a:custGeom>
                  <a:avLst/>
                  <a:gdLst>
                    <a:gd name="T0" fmla="*/ 0 w 96"/>
                    <a:gd name="T1" fmla="*/ 27 h 55"/>
                    <a:gd name="T2" fmla="*/ 96 w 96"/>
                    <a:gd name="T3" fmla="*/ 0 h 55"/>
                    <a:gd name="T4" fmla="*/ 96 w 96"/>
                    <a:gd name="T5" fmla="*/ 27 h 55"/>
                    <a:gd name="T6" fmla="*/ 96 w 96"/>
                    <a:gd name="T7" fmla="*/ 55 h 55"/>
                    <a:gd name="T8" fmla="*/ 0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0" y="27"/>
                      </a:moveTo>
                      <a:lnTo>
                        <a:pt x="96" y="0"/>
                      </a:lnTo>
                      <a:lnTo>
                        <a:pt x="96" y="27"/>
                      </a:lnTo>
                      <a:lnTo>
                        <a:pt x="96" y="55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67" name="Line 495"/>
                <p:cNvSpPr>
                  <a:spLocks noChangeShapeType="1"/>
                </p:cNvSpPr>
                <p:nvPr/>
              </p:nvSpPr>
              <p:spPr bwMode="auto">
                <a:xfrm flipH="1">
                  <a:off x="1580" y="471"/>
                  <a:ext cx="433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0560" name="Group 496"/>
              <p:cNvGrpSpPr>
                <a:grpSpLocks/>
              </p:cNvGrpSpPr>
              <p:nvPr/>
            </p:nvGrpSpPr>
            <p:grpSpPr bwMode="auto">
              <a:xfrm>
                <a:off x="3944" y="457"/>
                <a:ext cx="591" cy="55"/>
                <a:chOff x="3807" y="444"/>
                <a:chExt cx="591" cy="55"/>
              </a:xfrm>
            </p:grpSpPr>
            <p:sp>
              <p:nvSpPr>
                <p:cNvPr id="60564" name="Freeform 497"/>
                <p:cNvSpPr>
                  <a:spLocks/>
                </p:cNvSpPr>
                <p:nvPr/>
              </p:nvSpPr>
              <p:spPr bwMode="auto">
                <a:xfrm>
                  <a:off x="4302" y="444"/>
                  <a:ext cx="96" cy="55"/>
                </a:xfrm>
                <a:custGeom>
                  <a:avLst/>
                  <a:gdLst>
                    <a:gd name="T0" fmla="*/ 96 w 96"/>
                    <a:gd name="T1" fmla="*/ 27 h 55"/>
                    <a:gd name="T2" fmla="*/ 0 w 96"/>
                    <a:gd name="T3" fmla="*/ 55 h 55"/>
                    <a:gd name="T4" fmla="*/ 0 w 96"/>
                    <a:gd name="T5" fmla="*/ 27 h 55"/>
                    <a:gd name="T6" fmla="*/ 0 w 96"/>
                    <a:gd name="T7" fmla="*/ 0 h 55"/>
                    <a:gd name="T8" fmla="*/ 96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96" y="27"/>
                      </a:moveTo>
                      <a:lnTo>
                        <a:pt x="0" y="55"/>
                      </a:ln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96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0565" name="Line 498"/>
                <p:cNvSpPr>
                  <a:spLocks noChangeShapeType="1"/>
                </p:cNvSpPr>
                <p:nvPr/>
              </p:nvSpPr>
              <p:spPr bwMode="auto">
                <a:xfrm>
                  <a:off x="3807" y="471"/>
                  <a:ext cx="495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0561" name="Rectangle 499"/>
              <p:cNvSpPr>
                <a:spLocks noChangeArrowheads="1"/>
              </p:cNvSpPr>
              <p:nvPr/>
            </p:nvSpPr>
            <p:spPr bwMode="auto">
              <a:xfrm>
                <a:off x="4323" y="3386"/>
                <a:ext cx="61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compare/contrast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0562" name="Rectangle 500"/>
              <p:cNvSpPr>
                <a:spLocks noChangeArrowheads="1"/>
              </p:cNvSpPr>
              <p:nvPr/>
            </p:nvSpPr>
            <p:spPr bwMode="auto">
              <a:xfrm>
                <a:off x="4322" y="271"/>
                <a:ext cx="1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Sand" pitchFamily="-48" charset="0"/>
                  </a:rPr>
                  <a:t>1/22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0563" name="Rectangle 501"/>
              <p:cNvSpPr>
                <a:spLocks noChangeArrowheads="1"/>
              </p:cNvSpPr>
              <p:nvPr/>
            </p:nvSpPr>
            <p:spPr bwMode="auto">
              <a:xfrm>
                <a:off x="741" y="3778"/>
                <a:ext cx="23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examples of sectionalism exist in the world today?</a:t>
                </a:r>
                <a:endParaRPr lang="en-US">
                  <a:latin typeface="Sand" pitchFamily="-48" charset="0"/>
                </a:endParaRPr>
              </a:p>
            </p:txBody>
          </p:sp>
        </p:grpSp>
      </p:grpSp>
      <p:sp>
        <p:nvSpPr>
          <p:cNvPr id="60421" name="Rectangle 14"/>
          <p:cNvSpPr>
            <a:spLocks noChangeArrowheads="1"/>
          </p:cNvSpPr>
          <p:nvPr/>
        </p:nvSpPr>
        <p:spPr bwMode="auto">
          <a:xfrm>
            <a:off x="901700" y="12319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grpSp>
        <p:nvGrpSpPr>
          <p:cNvPr id="60422" name="Group 181"/>
          <p:cNvGrpSpPr>
            <a:grpSpLocks/>
          </p:cNvGrpSpPr>
          <p:nvPr/>
        </p:nvGrpSpPr>
        <p:grpSpPr bwMode="auto">
          <a:xfrm>
            <a:off x="419100" y="584200"/>
            <a:ext cx="8229600" cy="5715000"/>
            <a:chOff x="288" y="360"/>
            <a:chExt cx="5184" cy="3600"/>
          </a:xfrm>
        </p:grpSpPr>
        <p:sp>
          <p:nvSpPr>
            <p:cNvPr id="60424" name="Rectangle 7"/>
            <p:cNvSpPr>
              <a:spLocks noChangeArrowheads="1"/>
            </p:cNvSpPr>
            <p:nvPr/>
          </p:nvSpPr>
          <p:spPr bwMode="auto">
            <a:xfrm>
              <a:off x="3840" y="2616"/>
              <a:ext cx="1632" cy="1344"/>
            </a:xfrm>
            <a:prstGeom prst="rect">
              <a:avLst/>
            </a:prstGeom>
            <a:noFill/>
            <a:ln w="1270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425" name="AutoShape 9"/>
            <p:cNvSpPr>
              <a:spLocks noChangeArrowheads="1"/>
            </p:cNvSpPr>
            <p:nvPr/>
          </p:nvSpPr>
          <p:spPr bwMode="auto">
            <a:xfrm>
              <a:off x="288" y="360"/>
              <a:ext cx="4704" cy="2032"/>
            </a:xfrm>
            <a:prstGeom prst="roundRect">
              <a:avLst>
                <a:gd name="adj" fmla="val 7282"/>
              </a:avLst>
            </a:prstGeom>
            <a:solidFill>
              <a:schemeClr val="bg1"/>
            </a:solidFill>
            <a:ln w="127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0426" name="Group 12"/>
            <p:cNvGrpSpPr>
              <a:grpSpLocks/>
            </p:cNvGrpSpPr>
            <p:nvPr/>
          </p:nvGrpSpPr>
          <p:grpSpPr bwMode="auto">
            <a:xfrm>
              <a:off x="3128" y="2400"/>
              <a:ext cx="704" cy="560"/>
              <a:chOff x="3128" y="2400"/>
              <a:chExt cx="704" cy="560"/>
            </a:xfrm>
          </p:grpSpPr>
          <p:sp>
            <p:nvSpPr>
              <p:cNvPr id="60433" name="Freeform 10"/>
              <p:cNvSpPr>
                <a:spLocks/>
              </p:cNvSpPr>
              <p:nvPr/>
            </p:nvSpPr>
            <p:spPr bwMode="auto">
              <a:xfrm>
                <a:off x="3128" y="2400"/>
                <a:ext cx="288" cy="272"/>
              </a:xfrm>
              <a:custGeom>
                <a:avLst/>
                <a:gdLst>
                  <a:gd name="T0" fmla="*/ 0 w 288"/>
                  <a:gd name="T1" fmla="*/ 0 h 272"/>
                  <a:gd name="T2" fmla="*/ 288 w 288"/>
                  <a:gd name="T3" fmla="*/ 64 h 272"/>
                  <a:gd name="T4" fmla="*/ 136 w 288"/>
                  <a:gd name="T5" fmla="*/ 112 h 272"/>
                  <a:gd name="T6" fmla="*/ 120 w 288"/>
                  <a:gd name="T7" fmla="*/ 272 h 272"/>
                  <a:gd name="T8" fmla="*/ 0 w 288"/>
                  <a:gd name="T9" fmla="*/ 0 h 2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88"/>
                  <a:gd name="T16" fmla="*/ 0 h 272"/>
                  <a:gd name="T17" fmla="*/ 288 w 288"/>
                  <a:gd name="T18" fmla="*/ 272 h 272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88" h="272">
                    <a:moveTo>
                      <a:pt x="0" y="0"/>
                    </a:moveTo>
                    <a:lnTo>
                      <a:pt x="288" y="64"/>
                    </a:lnTo>
                    <a:lnTo>
                      <a:pt x="136" y="112"/>
                    </a:lnTo>
                    <a:lnTo>
                      <a:pt x="120" y="27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0434" name="Line 11"/>
              <p:cNvSpPr>
                <a:spLocks noChangeShapeType="1"/>
              </p:cNvSpPr>
              <p:nvPr/>
            </p:nvSpPr>
            <p:spPr bwMode="auto">
              <a:xfrm>
                <a:off x="3232" y="2480"/>
                <a:ext cx="600" cy="480"/>
              </a:xfrm>
              <a:prstGeom prst="line">
                <a:avLst/>
              </a:prstGeom>
              <a:noFill/>
              <a:ln w="101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0427" name="Rectangle 13"/>
            <p:cNvSpPr>
              <a:spLocks noChangeArrowheads="1"/>
            </p:cNvSpPr>
            <p:nvPr/>
          </p:nvSpPr>
          <p:spPr bwMode="auto">
            <a:xfrm>
              <a:off x="568" y="544"/>
              <a:ext cx="227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6. UNIT RELATIONSHIPS</a:t>
              </a:r>
              <a:endParaRPr lang="en-US">
                <a:latin typeface="Arial" charset="0"/>
              </a:endParaRPr>
            </a:p>
          </p:txBody>
        </p:sp>
        <p:sp>
          <p:nvSpPr>
            <p:cNvPr id="60428" name="Rectangle 15"/>
            <p:cNvSpPr>
              <a:spLocks noChangeArrowheads="1"/>
            </p:cNvSpPr>
            <p:nvPr/>
          </p:nvSpPr>
          <p:spPr bwMode="auto">
            <a:xfrm>
              <a:off x="568" y="1008"/>
              <a:ext cx="304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A list of relationships that reflect </a:t>
              </a:r>
              <a:endParaRPr lang="en-US">
                <a:latin typeface="Arial" charset="0"/>
              </a:endParaRPr>
            </a:p>
          </p:txBody>
        </p:sp>
        <p:sp>
          <p:nvSpPr>
            <p:cNvPr id="60429" name="Rectangle 16"/>
            <p:cNvSpPr>
              <a:spLocks noChangeArrowheads="1"/>
            </p:cNvSpPr>
            <p:nvPr/>
          </p:nvSpPr>
          <p:spPr bwMode="auto">
            <a:xfrm>
              <a:off x="568" y="1240"/>
              <a:ext cx="2891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the central ideas of the unit are </a:t>
              </a:r>
              <a:endParaRPr lang="en-US">
                <a:latin typeface="Arial" charset="0"/>
              </a:endParaRPr>
            </a:p>
          </p:txBody>
        </p:sp>
        <p:sp>
          <p:nvSpPr>
            <p:cNvPr id="60430" name="Rectangle 17"/>
            <p:cNvSpPr>
              <a:spLocks noChangeArrowheads="1"/>
            </p:cNvSpPr>
            <p:nvPr/>
          </p:nvSpPr>
          <p:spPr bwMode="auto">
            <a:xfrm>
              <a:off x="568" y="1472"/>
              <a:ext cx="354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provided so that students can look for </a:t>
              </a:r>
              <a:endParaRPr lang="en-US">
                <a:latin typeface="Arial" charset="0"/>
              </a:endParaRPr>
            </a:p>
          </p:txBody>
        </p:sp>
        <p:sp>
          <p:nvSpPr>
            <p:cNvPr id="60431" name="Rectangle 18"/>
            <p:cNvSpPr>
              <a:spLocks noChangeArrowheads="1"/>
            </p:cNvSpPr>
            <p:nvPr/>
          </p:nvSpPr>
          <p:spPr bwMode="auto">
            <a:xfrm>
              <a:off x="568" y="1704"/>
              <a:ext cx="3393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these relationships as the content of </a:t>
              </a:r>
              <a:endParaRPr lang="en-US">
                <a:latin typeface="Arial" charset="0"/>
              </a:endParaRPr>
            </a:p>
          </p:txBody>
        </p:sp>
        <p:sp>
          <p:nvSpPr>
            <p:cNvPr id="60432" name="Rectangle 19"/>
            <p:cNvSpPr>
              <a:spLocks noChangeArrowheads="1"/>
            </p:cNvSpPr>
            <p:nvPr/>
          </p:nvSpPr>
          <p:spPr bwMode="auto">
            <a:xfrm>
              <a:off x="568" y="1936"/>
              <a:ext cx="169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Arial" charset="0"/>
                </a:rPr>
                <a:t>the unit is learned.</a:t>
              </a:r>
              <a:endParaRPr lang="en-US">
                <a:latin typeface="Arial" charset="0"/>
              </a:endParaRPr>
            </a:p>
          </p:txBody>
        </p:sp>
      </p:grpSp>
      <p:pic>
        <p:nvPicPr>
          <p:cNvPr id="60423" name="Picture 177"/>
          <p:cNvPicPr>
            <a:picLocks noChangeAspect="1"/>
          </p:cNvPicPr>
          <p:nvPr/>
        </p:nvPicPr>
        <p:blipFill>
          <a:blip r:embed="rId2"/>
          <a:srcRect l="308" t="25880"/>
          <a:stretch>
            <a:fillRect/>
          </a:stretch>
        </p:blipFill>
        <p:spPr bwMode="auto">
          <a:xfrm>
            <a:off x="7983538" y="6396038"/>
            <a:ext cx="1143000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DC2762-256E-40C6-814E-E23DDCF46C2E}" type="slidenum">
              <a:rPr lang="en-US"/>
              <a:pPr/>
              <a:t>23</a:t>
            </a:fld>
            <a:endParaRPr lang="en-US"/>
          </a:p>
        </p:txBody>
      </p:sp>
      <p:sp>
        <p:nvSpPr>
          <p:cNvPr id="17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1444" name="Group 340"/>
          <p:cNvGrpSpPr>
            <a:grpSpLocks/>
          </p:cNvGrpSpPr>
          <p:nvPr/>
        </p:nvGrpSpPr>
        <p:grpSpPr bwMode="auto">
          <a:xfrm>
            <a:off x="708025" y="311150"/>
            <a:ext cx="7735888" cy="6048375"/>
            <a:chOff x="446" y="196"/>
            <a:chExt cx="4873" cy="3810"/>
          </a:xfrm>
        </p:grpSpPr>
        <p:sp>
          <p:nvSpPr>
            <p:cNvPr id="61457" name="Rectangle 341"/>
            <p:cNvSpPr>
              <a:spLocks noChangeArrowheads="1"/>
            </p:cNvSpPr>
            <p:nvPr/>
          </p:nvSpPr>
          <p:spPr bwMode="auto">
            <a:xfrm>
              <a:off x="446" y="196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61458" name="Group 342"/>
            <p:cNvGrpSpPr>
              <a:grpSpLocks/>
            </p:cNvGrpSpPr>
            <p:nvPr/>
          </p:nvGrpSpPr>
          <p:grpSpPr bwMode="auto">
            <a:xfrm>
              <a:off x="466" y="197"/>
              <a:ext cx="4853" cy="3809"/>
              <a:chOff x="466" y="197"/>
              <a:chExt cx="4853" cy="3809"/>
            </a:xfrm>
          </p:grpSpPr>
          <p:sp>
            <p:nvSpPr>
              <p:cNvPr id="61459" name="Rectangle 343"/>
              <p:cNvSpPr>
                <a:spLocks noChangeArrowheads="1"/>
              </p:cNvSpPr>
              <p:nvPr/>
            </p:nvSpPr>
            <p:spPr bwMode="auto">
              <a:xfrm>
                <a:off x="4309" y="197"/>
                <a:ext cx="489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Elida Cordora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1460" name="Rectangle 344"/>
              <p:cNvSpPr>
                <a:spLocks noChangeArrowheads="1"/>
              </p:cNvSpPr>
              <p:nvPr/>
            </p:nvSpPr>
            <p:spPr bwMode="auto">
              <a:xfrm>
                <a:off x="3951" y="203"/>
                <a:ext cx="18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NAME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461" name="Rectangle 345"/>
              <p:cNvSpPr>
                <a:spLocks noChangeArrowheads="1"/>
              </p:cNvSpPr>
              <p:nvPr/>
            </p:nvSpPr>
            <p:spPr bwMode="auto">
              <a:xfrm>
                <a:off x="3951" y="285"/>
                <a:ext cx="17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DATE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462" name="Line 346"/>
              <p:cNvSpPr>
                <a:spLocks noChangeShapeType="1"/>
              </p:cNvSpPr>
              <p:nvPr/>
            </p:nvSpPr>
            <p:spPr bwMode="auto">
              <a:xfrm>
                <a:off x="4164" y="279"/>
                <a:ext cx="11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63" name="Line 347"/>
              <p:cNvSpPr>
                <a:spLocks noChangeShapeType="1"/>
              </p:cNvSpPr>
              <p:nvPr/>
            </p:nvSpPr>
            <p:spPr bwMode="auto">
              <a:xfrm>
                <a:off x="4178" y="347"/>
                <a:ext cx="111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64" name="Rectangle 348"/>
              <p:cNvSpPr>
                <a:spLocks noChangeArrowheads="1"/>
              </p:cNvSpPr>
              <p:nvPr/>
            </p:nvSpPr>
            <p:spPr bwMode="auto">
              <a:xfrm>
                <a:off x="2570" y="265"/>
                <a:ext cx="55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BIGGER PICTURE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465" name="Rectangle 349"/>
              <p:cNvSpPr>
                <a:spLocks noChangeArrowheads="1"/>
              </p:cNvSpPr>
              <p:nvPr/>
            </p:nvSpPr>
            <p:spPr bwMode="auto">
              <a:xfrm>
                <a:off x="789" y="574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LAST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466" name="Rectangle 350"/>
              <p:cNvSpPr>
                <a:spLocks noChangeArrowheads="1"/>
              </p:cNvSpPr>
              <p:nvPr/>
            </p:nvSpPr>
            <p:spPr bwMode="auto">
              <a:xfrm>
                <a:off x="1181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467" name="Rectangle 351"/>
              <p:cNvSpPr>
                <a:spLocks noChangeArrowheads="1"/>
              </p:cNvSpPr>
              <p:nvPr/>
            </p:nvSpPr>
            <p:spPr bwMode="auto">
              <a:xfrm>
                <a:off x="2769" y="601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</a:rPr>
                  <a:t>CURRENT UNIT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1468" name="Rectangle 352"/>
              <p:cNvSpPr>
                <a:spLocks noChangeArrowheads="1"/>
              </p:cNvSpPr>
              <p:nvPr/>
            </p:nvSpPr>
            <p:spPr bwMode="auto">
              <a:xfrm>
                <a:off x="4453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NEXT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469" name="Rectangle 353"/>
              <p:cNvSpPr>
                <a:spLocks noChangeArrowheads="1"/>
              </p:cNvSpPr>
              <p:nvPr/>
            </p:nvSpPr>
            <p:spPr bwMode="auto">
              <a:xfrm>
                <a:off x="4838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470" name="Line 354"/>
              <p:cNvSpPr>
                <a:spLocks noChangeShapeType="1"/>
              </p:cNvSpPr>
              <p:nvPr/>
            </p:nvSpPr>
            <p:spPr bwMode="auto">
              <a:xfrm>
                <a:off x="473" y="842"/>
                <a:ext cx="483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71" name="Line 355"/>
              <p:cNvSpPr>
                <a:spLocks noChangeShapeType="1"/>
              </p:cNvSpPr>
              <p:nvPr/>
            </p:nvSpPr>
            <p:spPr bwMode="auto">
              <a:xfrm>
                <a:off x="466" y="3104"/>
                <a:ext cx="4833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72" name="Line 356"/>
              <p:cNvSpPr>
                <a:spLocks noChangeShapeType="1"/>
              </p:cNvSpPr>
              <p:nvPr/>
            </p:nvSpPr>
            <p:spPr bwMode="auto">
              <a:xfrm>
                <a:off x="1765" y="574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73" name="Line 357"/>
              <p:cNvSpPr>
                <a:spLocks noChangeShapeType="1"/>
              </p:cNvSpPr>
              <p:nvPr/>
            </p:nvSpPr>
            <p:spPr bwMode="auto">
              <a:xfrm>
                <a:off x="4054" y="581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74" name="Arc 358"/>
              <p:cNvSpPr>
                <a:spLocks/>
              </p:cNvSpPr>
              <p:nvPr/>
            </p:nvSpPr>
            <p:spPr bwMode="auto">
              <a:xfrm>
                <a:off x="473" y="382"/>
                <a:ext cx="1293" cy="199"/>
              </a:xfrm>
              <a:custGeom>
                <a:avLst/>
                <a:gdLst>
                  <a:gd name="T0" fmla="*/ 0 w 21600"/>
                  <a:gd name="T1" fmla="*/ 199 h 21599"/>
                  <a:gd name="T2" fmla="*/ 1292 w 21600"/>
                  <a:gd name="T3" fmla="*/ 0 h 21599"/>
                  <a:gd name="T4" fmla="*/ 1293 w 21600"/>
                  <a:gd name="T5" fmla="*/ 199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75" name="Arc 359"/>
              <p:cNvSpPr>
                <a:spLocks/>
              </p:cNvSpPr>
              <p:nvPr/>
            </p:nvSpPr>
            <p:spPr bwMode="auto">
              <a:xfrm>
                <a:off x="466" y="375"/>
                <a:ext cx="1300" cy="206"/>
              </a:xfrm>
              <a:custGeom>
                <a:avLst/>
                <a:gdLst>
                  <a:gd name="T0" fmla="*/ 0 w 21600"/>
                  <a:gd name="T1" fmla="*/ 206 h 21599"/>
                  <a:gd name="T2" fmla="*/ 1299 w 21600"/>
                  <a:gd name="T3" fmla="*/ 0 h 21599"/>
                  <a:gd name="T4" fmla="*/ 1300 w 21600"/>
                  <a:gd name="T5" fmla="*/ 206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76" name="Arc 360"/>
              <p:cNvSpPr>
                <a:spLocks/>
              </p:cNvSpPr>
              <p:nvPr/>
            </p:nvSpPr>
            <p:spPr bwMode="auto">
              <a:xfrm>
                <a:off x="4054" y="375"/>
                <a:ext cx="1265" cy="210"/>
              </a:xfrm>
              <a:custGeom>
                <a:avLst/>
                <a:gdLst>
                  <a:gd name="T0" fmla="*/ 0 w 21616"/>
                  <a:gd name="T1" fmla="*/ 0 h 21600"/>
                  <a:gd name="T2" fmla="*/ 1265 w 21616"/>
                  <a:gd name="T3" fmla="*/ 209 h 21600"/>
                  <a:gd name="T4" fmla="*/ 1 w 21616"/>
                  <a:gd name="T5" fmla="*/ 210 h 21600"/>
                  <a:gd name="T6" fmla="*/ 0 60000 65536"/>
                  <a:gd name="T7" fmla="*/ 0 60000 65536"/>
                  <a:gd name="T8" fmla="*/ 0 60000 65536"/>
                  <a:gd name="T9" fmla="*/ 0 w 21616"/>
                  <a:gd name="T10" fmla="*/ 0 h 21600"/>
                  <a:gd name="T11" fmla="*/ 21616 w 2161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16" h="21600" fill="none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</a:path>
                  <a:path w="21616" h="21600" stroke="0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  <a:lnTo>
                      <a:pt x="17" y="21600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77" name="Line 361"/>
              <p:cNvSpPr>
                <a:spLocks noChangeShapeType="1"/>
              </p:cNvSpPr>
              <p:nvPr/>
            </p:nvSpPr>
            <p:spPr bwMode="auto">
              <a:xfrm>
                <a:off x="1759" y="375"/>
                <a:ext cx="228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1478" name="Group 362"/>
              <p:cNvGrpSpPr>
                <a:grpSpLocks/>
              </p:cNvGrpSpPr>
              <p:nvPr/>
            </p:nvGrpSpPr>
            <p:grpSpPr bwMode="auto">
              <a:xfrm>
                <a:off x="1759" y="395"/>
                <a:ext cx="1" cy="186"/>
                <a:chOff x="1759" y="395"/>
                <a:chExt cx="1" cy="186"/>
              </a:xfrm>
            </p:grpSpPr>
            <p:sp>
              <p:nvSpPr>
                <p:cNvPr id="61613" name="Line 363"/>
                <p:cNvSpPr>
                  <a:spLocks noChangeShapeType="1"/>
                </p:cNvSpPr>
                <p:nvPr/>
              </p:nvSpPr>
              <p:spPr bwMode="auto">
                <a:xfrm>
                  <a:off x="1759" y="395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14" name="Line 364"/>
                <p:cNvSpPr>
                  <a:spLocks noChangeShapeType="1"/>
                </p:cNvSpPr>
                <p:nvPr/>
              </p:nvSpPr>
              <p:spPr bwMode="auto">
                <a:xfrm>
                  <a:off x="1759" y="457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15" name="Line 365"/>
                <p:cNvSpPr>
                  <a:spLocks noChangeShapeType="1"/>
                </p:cNvSpPr>
                <p:nvPr/>
              </p:nvSpPr>
              <p:spPr bwMode="auto">
                <a:xfrm>
                  <a:off x="1759" y="51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16" name="Line 366"/>
                <p:cNvSpPr>
                  <a:spLocks noChangeShapeType="1"/>
                </p:cNvSpPr>
                <p:nvPr/>
              </p:nvSpPr>
              <p:spPr bwMode="auto">
                <a:xfrm>
                  <a:off x="1759" y="574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479" name="Group 367"/>
              <p:cNvGrpSpPr>
                <a:grpSpLocks/>
              </p:cNvGrpSpPr>
              <p:nvPr/>
            </p:nvGrpSpPr>
            <p:grpSpPr bwMode="auto">
              <a:xfrm>
                <a:off x="4061" y="409"/>
                <a:ext cx="1" cy="186"/>
                <a:chOff x="4061" y="409"/>
                <a:chExt cx="1" cy="186"/>
              </a:xfrm>
            </p:grpSpPr>
            <p:sp>
              <p:nvSpPr>
                <p:cNvPr id="61609" name="Line 368"/>
                <p:cNvSpPr>
                  <a:spLocks noChangeShapeType="1"/>
                </p:cNvSpPr>
                <p:nvPr/>
              </p:nvSpPr>
              <p:spPr bwMode="auto">
                <a:xfrm>
                  <a:off x="4061" y="40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10" name="Line 369"/>
                <p:cNvSpPr>
                  <a:spLocks noChangeShapeType="1"/>
                </p:cNvSpPr>
                <p:nvPr/>
              </p:nvSpPr>
              <p:spPr bwMode="auto">
                <a:xfrm>
                  <a:off x="4061" y="471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11" name="Line 370"/>
                <p:cNvSpPr>
                  <a:spLocks noChangeShapeType="1"/>
                </p:cNvSpPr>
                <p:nvPr/>
              </p:nvSpPr>
              <p:spPr bwMode="auto">
                <a:xfrm>
                  <a:off x="4061" y="533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12" name="Line 371"/>
                <p:cNvSpPr>
                  <a:spLocks noChangeShapeType="1"/>
                </p:cNvSpPr>
                <p:nvPr/>
              </p:nvSpPr>
              <p:spPr bwMode="auto">
                <a:xfrm>
                  <a:off x="4061" y="588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1480" name="Line 372"/>
              <p:cNvSpPr>
                <a:spLocks noChangeShapeType="1"/>
              </p:cNvSpPr>
              <p:nvPr/>
            </p:nvSpPr>
            <p:spPr bwMode="auto">
              <a:xfrm>
                <a:off x="466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81" name="Line 373"/>
              <p:cNvSpPr>
                <a:spLocks noChangeShapeType="1"/>
              </p:cNvSpPr>
              <p:nvPr/>
            </p:nvSpPr>
            <p:spPr bwMode="auto">
              <a:xfrm>
                <a:off x="473" y="3963"/>
                <a:ext cx="4826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82" name="Line 374"/>
              <p:cNvSpPr>
                <a:spLocks noChangeShapeType="1"/>
              </p:cNvSpPr>
              <p:nvPr/>
            </p:nvSpPr>
            <p:spPr bwMode="auto">
              <a:xfrm>
                <a:off x="5305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83" name="Rectangle 375"/>
              <p:cNvSpPr>
                <a:spLocks noChangeArrowheads="1"/>
              </p:cNvSpPr>
              <p:nvPr/>
            </p:nvSpPr>
            <p:spPr bwMode="auto">
              <a:xfrm rot="-5400000">
                <a:off x="280" y="3451"/>
                <a:ext cx="53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 SELF-TEST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QUESTIONS </a:t>
                </a:r>
              </a:p>
            </p:txBody>
          </p:sp>
          <p:sp>
            <p:nvSpPr>
              <p:cNvPr id="61484" name="Rectangle 376"/>
              <p:cNvSpPr>
                <a:spLocks noChangeArrowheads="1"/>
              </p:cNvSpPr>
              <p:nvPr/>
            </p:nvSpPr>
            <p:spPr bwMode="auto">
              <a:xfrm rot="-5400000">
                <a:off x="507" y="3891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61485" name="Oval 377"/>
              <p:cNvSpPr>
                <a:spLocks noChangeArrowheads="1"/>
              </p:cNvSpPr>
              <p:nvPr/>
            </p:nvSpPr>
            <p:spPr bwMode="auto">
              <a:xfrm>
                <a:off x="2783" y="1000"/>
                <a:ext cx="1251" cy="6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86" name="Oval 378"/>
              <p:cNvSpPr>
                <a:spLocks noChangeArrowheads="1"/>
              </p:cNvSpPr>
              <p:nvPr/>
            </p:nvSpPr>
            <p:spPr bwMode="auto">
              <a:xfrm>
                <a:off x="2776" y="994"/>
                <a:ext cx="1265" cy="625"/>
              </a:xfrm>
              <a:prstGeom prst="ellips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87" name="Line 379"/>
              <p:cNvSpPr>
                <a:spLocks noChangeShapeType="1"/>
              </p:cNvSpPr>
              <p:nvPr/>
            </p:nvSpPr>
            <p:spPr bwMode="auto">
              <a:xfrm>
                <a:off x="3058" y="849"/>
                <a:ext cx="515" cy="15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88" name="Rectangle 380"/>
              <p:cNvSpPr>
                <a:spLocks noChangeArrowheads="1"/>
              </p:cNvSpPr>
              <p:nvPr/>
            </p:nvSpPr>
            <p:spPr bwMode="auto">
              <a:xfrm rot="960000">
                <a:off x="3281" y="877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is </a:t>
                </a:r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about</a:t>
                </a:r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...</a:t>
                </a:r>
                <a:endParaRPr lang="en-US">
                  <a:latin typeface="Comic Sans MS" pitchFamily="-112" charset="0"/>
                </a:endParaRPr>
              </a:p>
            </p:txBody>
          </p:sp>
          <p:grpSp>
            <p:nvGrpSpPr>
              <p:cNvPr id="61489" name="Group 381"/>
              <p:cNvGrpSpPr>
                <a:grpSpLocks/>
              </p:cNvGrpSpPr>
              <p:nvPr/>
            </p:nvGrpSpPr>
            <p:grpSpPr bwMode="auto">
              <a:xfrm>
                <a:off x="2845" y="1440"/>
                <a:ext cx="1114" cy="1"/>
                <a:chOff x="2845" y="1440"/>
                <a:chExt cx="1114" cy="1"/>
              </a:xfrm>
            </p:grpSpPr>
            <p:sp>
              <p:nvSpPr>
                <p:cNvPr id="61590" name="Line 382"/>
                <p:cNvSpPr>
                  <a:spLocks noChangeShapeType="1"/>
                </p:cNvSpPr>
                <p:nvPr/>
              </p:nvSpPr>
              <p:spPr bwMode="auto">
                <a:xfrm>
                  <a:off x="2845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1" name="Line 383"/>
                <p:cNvSpPr>
                  <a:spLocks noChangeShapeType="1"/>
                </p:cNvSpPr>
                <p:nvPr/>
              </p:nvSpPr>
              <p:spPr bwMode="auto">
                <a:xfrm>
                  <a:off x="290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2" name="Line 384"/>
                <p:cNvSpPr>
                  <a:spLocks noChangeShapeType="1"/>
                </p:cNvSpPr>
                <p:nvPr/>
              </p:nvSpPr>
              <p:spPr bwMode="auto">
                <a:xfrm>
                  <a:off x="2968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3" name="Line 385"/>
                <p:cNvSpPr>
                  <a:spLocks noChangeShapeType="1"/>
                </p:cNvSpPr>
                <p:nvPr/>
              </p:nvSpPr>
              <p:spPr bwMode="auto">
                <a:xfrm>
                  <a:off x="3030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4" name="Line 386"/>
                <p:cNvSpPr>
                  <a:spLocks noChangeShapeType="1"/>
                </p:cNvSpPr>
                <p:nvPr/>
              </p:nvSpPr>
              <p:spPr bwMode="auto">
                <a:xfrm>
                  <a:off x="3092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5" name="Line 387"/>
                <p:cNvSpPr>
                  <a:spLocks noChangeShapeType="1"/>
                </p:cNvSpPr>
                <p:nvPr/>
              </p:nvSpPr>
              <p:spPr bwMode="auto">
                <a:xfrm>
                  <a:off x="315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6" name="Line 388"/>
                <p:cNvSpPr>
                  <a:spLocks noChangeShapeType="1"/>
                </p:cNvSpPr>
                <p:nvPr/>
              </p:nvSpPr>
              <p:spPr bwMode="auto">
                <a:xfrm>
                  <a:off x="3216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7" name="Line 389"/>
                <p:cNvSpPr>
                  <a:spLocks noChangeShapeType="1"/>
                </p:cNvSpPr>
                <p:nvPr/>
              </p:nvSpPr>
              <p:spPr bwMode="auto">
                <a:xfrm>
                  <a:off x="3278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8" name="Line 390"/>
                <p:cNvSpPr>
                  <a:spLocks noChangeShapeType="1"/>
                </p:cNvSpPr>
                <p:nvPr/>
              </p:nvSpPr>
              <p:spPr bwMode="auto">
                <a:xfrm>
                  <a:off x="3340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99" name="Line 391"/>
                <p:cNvSpPr>
                  <a:spLocks noChangeShapeType="1"/>
                </p:cNvSpPr>
                <p:nvPr/>
              </p:nvSpPr>
              <p:spPr bwMode="auto">
                <a:xfrm>
                  <a:off x="3401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0" name="Line 392"/>
                <p:cNvSpPr>
                  <a:spLocks noChangeShapeType="1"/>
                </p:cNvSpPr>
                <p:nvPr/>
              </p:nvSpPr>
              <p:spPr bwMode="auto">
                <a:xfrm>
                  <a:off x="3463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1" name="Line 393"/>
                <p:cNvSpPr>
                  <a:spLocks noChangeShapeType="1"/>
                </p:cNvSpPr>
                <p:nvPr/>
              </p:nvSpPr>
              <p:spPr bwMode="auto">
                <a:xfrm>
                  <a:off x="3525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2" name="Line 394"/>
                <p:cNvSpPr>
                  <a:spLocks noChangeShapeType="1"/>
                </p:cNvSpPr>
                <p:nvPr/>
              </p:nvSpPr>
              <p:spPr bwMode="auto">
                <a:xfrm>
                  <a:off x="3587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3" name="Line 395"/>
                <p:cNvSpPr>
                  <a:spLocks noChangeShapeType="1"/>
                </p:cNvSpPr>
                <p:nvPr/>
              </p:nvSpPr>
              <p:spPr bwMode="auto">
                <a:xfrm>
                  <a:off x="3649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4" name="Line 396"/>
                <p:cNvSpPr>
                  <a:spLocks noChangeShapeType="1"/>
                </p:cNvSpPr>
                <p:nvPr/>
              </p:nvSpPr>
              <p:spPr bwMode="auto">
                <a:xfrm>
                  <a:off x="3711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5" name="Line 397"/>
                <p:cNvSpPr>
                  <a:spLocks noChangeShapeType="1"/>
                </p:cNvSpPr>
                <p:nvPr/>
              </p:nvSpPr>
              <p:spPr bwMode="auto">
                <a:xfrm>
                  <a:off x="3773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6" name="Line 398"/>
                <p:cNvSpPr>
                  <a:spLocks noChangeShapeType="1"/>
                </p:cNvSpPr>
                <p:nvPr/>
              </p:nvSpPr>
              <p:spPr bwMode="auto">
                <a:xfrm>
                  <a:off x="383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7" name="Line 399"/>
                <p:cNvSpPr>
                  <a:spLocks noChangeShapeType="1"/>
                </p:cNvSpPr>
                <p:nvPr/>
              </p:nvSpPr>
              <p:spPr bwMode="auto">
                <a:xfrm>
                  <a:off x="389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608" name="Line 400"/>
                <p:cNvSpPr>
                  <a:spLocks noChangeShapeType="1"/>
                </p:cNvSpPr>
                <p:nvPr/>
              </p:nvSpPr>
              <p:spPr bwMode="auto">
                <a:xfrm>
                  <a:off x="3958" y="1440"/>
                  <a:ext cx="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1490" name="Line 401"/>
              <p:cNvSpPr>
                <a:spLocks noChangeShapeType="1"/>
              </p:cNvSpPr>
              <p:nvPr/>
            </p:nvSpPr>
            <p:spPr bwMode="auto">
              <a:xfrm>
                <a:off x="1497" y="849"/>
                <a:ext cx="1" cy="225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1" name="Line 402"/>
              <p:cNvSpPr>
                <a:spLocks noChangeShapeType="1"/>
              </p:cNvSpPr>
              <p:nvPr/>
            </p:nvSpPr>
            <p:spPr bwMode="auto">
              <a:xfrm>
                <a:off x="473" y="1337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2" name="Line 403"/>
              <p:cNvSpPr>
                <a:spLocks noChangeShapeType="1"/>
              </p:cNvSpPr>
              <p:nvPr/>
            </p:nvSpPr>
            <p:spPr bwMode="auto">
              <a:xfrm>
                <a:off x="473" y="1172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3" name="Line 404"/>
              <p:cNvSpPr>
                <a:spLocks noChangeShapeType="1"/>
              </p:cNvSpPr>
              <p:nvPr/>
            </p:nvSpPr>
            <p:spPr bwMode="auto">
              <a:xfrm>
                <a:off x="473" y="1495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4" name="Line 405"/>
              <p:cNvSpPr>
                <a:spLocks noChangeShapeType="1"/>
              </p:cNvSpPr>
              <p:nvPr/>
            </p:nvSpPr>
            <p:spPr bwMode="auto">
              <a:xfrm>
                <a:off x="480" y="1647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5" name="Line 406"/>
              <p:cNvSpPr>
                <a:spLocks noChangeShapeType="1"/>
              </p:cNvSpPr>
              <p:nvPr/>
            </p:nvSpPr>
            <p:spPr bwMode="auto">
              <a:xfrm flipH="1">
                <a:off x="480" y="1812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6" name="Line 407"/>
              <p:cNvSpPr>
                <a:spLocks noChangeShapeType="1"/>
              </p:cNvSpPr>
              <p:nvPr/>
            </p:nvSpPr>
            <p:spPr bwMode="auto">
              <a:xfrm>
                <a:off x="480" y="2135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7" name="Line 408"/>
              <p:cNvSpPr>
                <a:spLocks noChangeShapeType="1"/>
              </p:cNvSpPr>
              <p:nvPr/>
            </p:nvSpPr>
            <p:spPr bwMode="auto">
              <a:xfrm>
                <a:off x="480" y="1970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8" name="Line 409"/>
              <p:cNvSpPr>
                <a:spLocks noChangeShapeType="1"/>
              </p:cNvSpPr>
              <p:nvPr/>
            </p:nvSpPr>
            <p:spPr bwMode="auto">
              <a:xfrm>
                <a:off x="480" y="2300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99" name="Line 410"/>
              <p:cNvSpPr>
                <a:spLocks noChangeShapeType="1"/>
              </p:cNvSpPr>
              <p:nvPr/>
            </p:nvSpPr>
            <p:spPr bwMode="auto">
              <a:xfrm>
                <a:off x="466" y="2451"/>
                <a:ext cx="102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00" name="Line 411"/>
              <p:cNvSpPr>
                <a:spLocks noChangeShapeType="1"/>
              </p:cNvSpPr>
              <p:nvPr/>
            </p:nvSpPr>
            <p:spPr bwMode="auto">
              <a:xfrm flipH="1">
                <a:off x="473" y="2616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01" name="Line 412"/>
              <p:cNvSpPr>
                <a:spLocks noChangeShapeType="1"/>
              </p:cNvSpPr>
              <p:nvPr/>
            </p:nvSpPr>
            <p:spPr bwMode="auto">
              <a:xfrm>
                <a:off x="473" y="2767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02" name="Line 413"/>
              <p:cNvSpPr>
                <a:spLocks noChangeShapeType="1"/>
              </p:cNvSpPr>
              <p:nvPr/>
            </p:nvSpPr>
            <p:spPr bwMode="auto">
              <a:xfrm>
                <a:off x="659" y="1021"/>
                <a:ext cx="1" cy="293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03" name="Line 414"/>
              <p:cNvSpPr>
                <a:spLocks noChangeShapeType="1"/>
              </p:cNvSpPr>
              <p:nvPr/>
            </p:nvSpPr>
            <p:spPr bwMode="auto">
              <a:xfrm>
                <a:off x="473" y="3104"/>
                <a:ext cx="4846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04" name="Line 415"/>
              <p:cNvSpPr>
                <a:spLocks noChangeShapeType="1"/>
              </p:cNvSpPr>
              <p:nvPr/>
            </p:nvSpPr>
            <p:spPr bwMode="auto">
              <a:xfrm>
                <a:off x="480" y="1021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05" name="Rectangle 416"/>
              <p:cNvSpPr>
                <a:spLocks noChangeArrowheads="1"/>
              </p:cNvSpPr>
              <p:nvPr/>
            </p:nvSpPr>
            <p:spPr bwMode="auto">
              <a:xfrm rot="5400000">
                <a:off x="4957" y="3457"/>
                <a:ext cx="537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RELATIONSHIPS </a:t>
                </a:r>
              </a:p>
            </p:txBody>
          </p:sp>
          <p:sp>
            <p:nvSpPr>
              <p:cNvPr id="61506" name="Rectangle 417"/>
              <p:cNvSpPr>
                <a:spLocks noChangeArrowheads="1"/>
              </p:cNvSpPr>
              <p:nvPr/>
            </p:nvSpPr>
            <p:spPr bwMode="auto">
              <a:xfrm rot="5400000">
                <a:off x="4797" y="3474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61507" name="Rectangle 418"/>
              <p:cNvSpPr>
                <a:spLocks noChangeArrowheads="1"/>
              </p:cNvSpPr>
              <p:nvPr/>
            </p:nvSpPr>
            <p:spPr bwMode="auto">
              <a:xfrm>
                <a:off x="700" y="883"/>
                <a:ext cx="5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SCHEDULE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08" name="Line 419"/>
              <p:cNvSpPr>
                <a:spLocks noChangeShapeType="1"/>
              </p:cNvSpPr>
              <p:nvPr/>
            </p:nvSpPr>
            <p:spPr bwMode="auto">
              <a:xfrm>
                <a:off x="473" y="2932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09" name="Line 420"/>
              <p:cNvSpPr>
                <a:spLocks noChangeShapeType="1"/>
              </p:cNvSpPr>
              <p:nvPr/>
            </p:nvSpPr>
            <p:spPr bwMode="auto">
              <a:xfrm>
                <a:off x="4322" y="3118"/>
                <a:ext cx="1" cy="839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0" name="Line 421"/>
              <p:cNvSpPr>
                <a:spLocks noChangeShapeType="1"/>
              </p:cNvSpPr>
              <p:nvPr/>
            </p:nvSpPr>
            <p:spPr bwMode="auto">
              <a:xfrm>
                <a:off x="4336" y="3338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1" name="Line 422"/>
              <p:cNvSpPr>
                <a:spLocks noChangeShapeType="1"/>
              </p:cNvSpPr>
              <p:nvPr/>
            </p:nvSpPr>
            <p:spPr bwMode="auto">
              <a:xfrm>
                <a:off x="4329" y="35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2" name="Line 423"/>
              <p:cNvSpPr>
                <a:spLocks noChangeShapeType="1"/>
              </p:cNvSpPr>
              <p:nvPr/>
            </p:nvSpPr>
            <p:spPr bwMode="auto">
              <a:xfrm>
                <a:off x="4329" y="37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3" name="Line 424"/>
              <p:cNvSpPr>
                <a:spLocks noChangeShapeType="1"/>
              </p:cNvSpPr>
              <p:nvPr/>
            </p:nvSpPr>
            <p:spPr bwMode="auto">
              <a:xfrm>
                <a:off x="5106" y="3111"/>
                <a:ext cx="1" cy="84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4" name="Line 425"/>
              <p:cNvSpPr>
                <a:spLocks noChangeShapeType="1"/>
              </p:cNvSpPr>
              <p:nvPr/>
            </p:nvSpPr>
            <p:spPr bwMode="auto">
              <a:xfrm>
                <a:off x="473" y="581"/>
                <a:ext cx="483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5" name="Rectangle 426"/>
              <p:cNvSpPr>
                <a:spLocks noChangeArrowheads="1"/>
              </p:cNvSpPr>
              <p:nvPr/>
            </p:nvSpPr>
            <p:spPr bwMode="auto">
              <a:xfrm>
                <a:off x="1772" y="581"/>
                <a:ext cx="2282" cy="26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6" name="Rectangle 427"/>
              <p:cNvSpPr>
                <a:spLocks noChangeArrowheads="1"/>
              </p:cNvSpPr>
              <p:nvPr/>
            </p:nvSpPr>
            <p:spPr bwMode="auto">
              <a:xfrm>
                <a:off x="1759" y="567"/>
                <a:ext cx="2309" cy="289"/>
              </a:xfrm>
              <a:prstGeom prst="rect">
                <a:avLst/>
              </a:prstGeom>
              <a:noFill/>
              <a:ln w="428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17" name="Rectangle 428"/>
              <p:cNvSpPr>
                <a:spLocks noChangeArrowheads="1"/>
              </p:cNvSpPr>
              <p:nvPr/>
            </p:nvSpPr>
            <p:spPr bwMode="auto">
              <a:xfrm>
                <a:off x="1704" y="883"/>
                <a:ext cx="30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MAP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18" name="Rectangle 429"/>
              <p:cNvSpPr>
                <a:spLocks noChangeArrowheads="1"/>
              </p:cNvSpPr>
              <p:nvPr/>
            </p:nvSpPr>
            <p:spPr bwMode="auto">
              <a:xfrm>
                <a:off x="2542" y="588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  <a:latin typeface="Arial" charset="0"/>
                  </a:rPr>
                  <a:t>CURRENT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19" name="Oval 430"/>
              <p:cNvSpPr>
                <a:spLocks noChangeArrowheads="1"/>
              </p:cNvSpPr>
              <p:nvPr/>
            </p:nvSpPr>
            <p:spPr bwMode="auto">
              <a:xfrm>
                <a:off x="1793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0" name="Oval 431"/>
              <p:cNvSpPr>
                <a:spLocks noChangeArrowheads="1"/>
              </p:cNvSpPr>
              <p:nvPr/>
            </p:nvSpPr>
            <p:spPr bwMode="auto">
              <a:xfrm>
                <a:off x="494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1" name="Oval 432"/>
              <p:cNvSpPr>
                <a:spLocks noChangeArrowheads="1"/>
              </p:cNvSpPr>
              <p:nvPr/>
            </p:nvSpPr>
            <p:spPr bwMode="auto">
              <a:xfrm>
                <a:off x="4082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2" name="Oval 433"/>
              <p:cNvSpPr>
                <a:spLocks noChangeArrowheads="1"/>
              </p:cNvSpPr>
              <p:nvPr/>
            </p:nvSpPr>
            <p:spPr bwMode="auto">
              <a:xfrm>
                <a:off x="2439" y="26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3" name="Oval 434"/>
              <p:cNvSpPr>
                <a:spLocks noChangeArrowheads="1"/>
              </p:cNvSpPr>
              <p:nvPr/>
            </p:nvSpPr>
            <p:spPr bwMode="auto">
              <a:xfrm>
                <a:off x="1532" y="884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4" name="Oval 435"/>
              <p:cNvSpPr>
                <a:spLocks noChangeArrowheads="1"/>
              </p:cNvSpPr>
              <p:nvPr/>
            </p:nvSpPr>
            <p:spPr bwMode="auto">
              <a:xfrm>
                <a:off x="5182" y="3145"/>
                <a:ext cx="96" cy="97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5" name="Oval 436"/>
              <p:cNvSpPr>
                <a:spLocks noChangeArrowheads="1"/>
              </p:cNvSpPr>
              <p:nvPr/>
            </p:nvSpPr>
            <p:spPr bwMode="auto">
              <a:xfrm>
                <a:off x="508" y="3819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6" name="Oval 437"/>
              <p:cNvSpPr>
                <a:spLocks noChangeArrowheads="1"/>
              </p:cNvSpPr>
              <p:nvPr/>
            </p:nvSpPr>
            <p:spPr bwMode="auto">
              <a:xfrm>
                <a:off x="508" y="877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27" name="Rectangle 438"/>
              <p:cNvSpPr>
                <a:spLocks noChangeArrowheads="1"/>
              </p:cNvSpPr>
              <p:nvPr/>
            </p:nvSpPr>
            <p:spPr bwMode="auto">
              <a:xfrm>
                <a:off x="1814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28" name="Rectangle 439"/>
              <p:cNvSpPr>
                <a:spLocks noChangeArrowheads="1"/>
              </p:cNvSpPr>
              <p:nvPr/>
            </p:nvSpPr>
            <p:spPr bwMode="auto">
              <a:xfrm>
                <a:off x="4109" y="588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29" name="Rectangle 440"/>
              <p:cNvSpPr>
                <a:spLocks noChangeArrowheads="1"/>
              </p:cNvSpPr>
              <p:nvPr/>
            </p:nvSpPr>
            <p:spPr bwMode="auto">
              <a:xfrm>
                <a:off x="521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30" name="Rectangle 441"/>
              <p:cNvSpPr>
                <a:spLocks noChangeArrowheads="1"/>
              </p:cNvSpPr>
              <p:nvPr/>
            </p:nvSpPr>
            <p:spPr bwMode="auto">
              <a:xfrm>
                <a:off x="2467" y="26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31" name="Rectangle 442"/>
              <p:cNvSpPr>
                <a:spLocks noChangeArrowheads="1"/>
              </p:cNvSpPr>
              <p:nvPr/>
            </p:nvSpPr>
            <p:spPr bwMode="auto">
              <a:xfrm>
                <a:off x="1566" y="883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32" name="Rectangle 443"/>
              <p:cNvSpPr>
                <a:spLocks noChangeArrowheads="1"/>
              </p:cNvSpPr>
              <p:nvPr/>
            </p:nvSpPr>
            <p:spPr bwMode="auto">
              <a:xfrm>
                <a:off x="5216" y="314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33" name="Rectangle 444"/>
              <p:cNvSpPr>
                <a:spLocks noChangeArrowheads="1"/>
              </p:cNvSpPr>
              <p:nvPr/>
            </p:nvSpPr>
            <p:spPr bwMode="auto">
              <a:xfrm>
                <a:off x="535" y="3819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7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34" name="Rectangle 445"/>
              <p:cNvSpPr>
                <a:spLocks noChangeArrowheads="1"/>
              </p:cNvSpPr>
              <p:nvPr/>
            </p:nvSpPr>
            <p:spPr bwMode="auto">
              <a:xfrm>
                <a:off x="542" y="876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8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1535" name="Rectangle 446"/>
              <p:cNvSpPr>
                <a:spLocks noChangeArrowheads="1"/>
              </p:cNvSpPr>
              <p:nvPr/>
            </p:nvSpPr>
            <p:spPr bwMode="auto">
              <a:xfrm>
                <a:off x="2013" y="404"/>
                <a:ext cx="154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The roots and consequences of civil unrest.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1536" name="Rectangle 447"/>
              <p:cNvSpPr>
                <a:spLocks noChangeArrowheads="1"/>
              </p:cNvSpPr>
              <p:nvPr/>
            </p:nvSpPr>
            <p:spPr bwMode="auto">
              <a:xfrm>
                <a:off x="2126" y="670"/>
                <a:ext cx="1394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Causes of 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37" name="Rectangle 448"/>
              <p:cNvSpPr>
                <a:spLocks noChangeArrowheads="1"/>
              </p:cNvSpPr>
              <p:nvPr/>
            </p:nvSpPr>
            <p:spPr bwMode="auto">
              <a:xfrm>
                <a:off x="570" y="684"/>
                <a:ext cx="8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Growth of the Nation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38" name="Rectangle 449"/>
              <p:cNvSpPr>
                <a:spLocks noChangeArrowheads="1"/>
              </p:cNvSpPr>
              <p:nvPr/>
            </p:nvSpPr>
            <p:spPr bwMode="auto">
              <a:xfrm>
                <a:off x="4439" y="650"/>
                <a:ext cx="576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39" name="Rectangle 450"/>
              <p:cNvSpPr>
                <a:spLocks noChangeArrowheads="1"/>
              </p:cNvSpPr>
              <p:nvPr/>
            </p:nvSpPr>
            <p:spPr bwMode="auto">
              <a:xfrm>
                <a:off x="3003" y="1162"/>
                <a:ext cx="72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  <a:latin typeface="Sand" pitchFamily="-48" charset="0"/>
                  </a:rPr>
                  <a:t>Sectionalism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40" name="Rectangle 451"/>
              <p:cNvSpPr>
                <a:spLocks noChangeArrowheads="1"/>
              </p:cNvSpPr>
              <p:nvPr/>
            </p:nvSpPr>
            <p:spPr bwMode="auto">
              <a:xfrm>
                <a:off x="3145" y="1455"/>
                <a:ext cx="47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Sand" pitchFamily="-48" charset="0"/>
                  </a:rPr>
                  <a:t>pp. 201-236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41" name="Rectangle 452"/>
              <p:cNvSpPr>
                <a:spLocks noChangeArrowheads="1"/>
              </p:cNvSpPr>
              <p:nvPr/>
            </p:nvSpPr>
            <p:spPr bwMode="auto">
              <a:xfrm>
                <a:off x="480" y="1021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1/22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42" name="Rectangle 453"/>
              <p:cNvSpPr>
                <a:spLocks noChangeArrowheads="1"/>
              </p:cNvSpPr>
              <p:nvPr/>
            </p:nvSpPr>
            <p:spPr bwMode="auto">
              <a:xfrm>
                <a:off x="514" y="1096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201-210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43" name="Rectangle 454"/>
              <p:cNvSpPr>
                <a:spLocks noChangeArrowheads="1"/>
              </p:cNvSpPr>
              <p:nvPr/>
            </p:nvSpPr>
            <p:spPr bwMode="auto">
              <a:xfrm>
                <a:off x="494" y="1346"/>
                <a:ext cx="36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1/28 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44" name="Rectangle 455"/>
              <p:cNvSpPr>
                <a:spLocks noChangeArrowheads="1"/>
              </p:cNvSpPr>
              <p:nvPr/>
            </p:nvSpPr>
            <p:spPr bwMode="auto">
              <a:xfrm>
                <a:off x="494" y="1488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1/29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45" name="Rectangle 456"/>
              <p:cNvSpPr>
                <a:spLocks noChangeArrowheads="1"/>
              </p:cNvSpPr>
              <p:nvPr/>
            </p:nvSpPr>
            <p:spPr bwMode="auto">
              <a:xfrm>
                <a:off x="514" y="1564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210-225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46" name="Rectangle 457"/>
              <p:cNvSpPr>
                <a:spLocks noChangeArrowheads="1"/>
              </p:cNvSpPr>
              <p:nvPr/>
            </p:nvSpPr>
            <p:spPr bwMode="auto">
              <a:xfrm>
                <a:off x="575" y="1817"/>
                <a:ext cx="72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"Influential Personalities"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47" name="Rectangle 458"/>
              <p:cNvSpPr>
                <a:spLocks noChangeArrowheads="1"/>
              </p:cNvSpPr>
              <p:nvPr/>
            </p:nvSpPr>
            <p:spPr bwMode="auto">
              <a:xfrm>
                <a:off x="734" y="1887"/>
                <a:ext cx="32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Project due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48" name="Rectangle 459"/>
              <p:cNvSpPr>
                <a:spLocks noChangeArrowheads="1"/>
              </p:cNvSpPr>
              <p:nvPr/>
            </p:nvSpPr>
            <p:spPr bwMode="auto">
              <a:xfrm>
                <a:off x="473" y="1982"/>
                <a:ext cx="34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1/30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49" name="Rectangle 460"/>
              <p:cNvSpPr>
                <a:spLocks noChangeArrowheads="1"/>
              </p:cNvSpPr>
              <p:nvPr/>
            </p:nvSpPr>
            <p:spPr bwMode="auto">
              <a:xfrm>
                <a:off x="514" y="2141"/>
                <a:ext cx="74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2/2 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50" name="Rectangle 461"/>
              <p:cNvSpPr>
                <a:spLocks noChangeArrowheads="1"/>
              </p:cNvSpPr>
              <p:nvPr/>
            </p:nvSpPr>
            <p:spPr bwMode="auto">
              <a:xfrm>
                <a:off x="514" y="2217"/>
                <a:ext cx="662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 over pp. 228-234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51" name="Rectangle 462"/>
              <p:cNvSpPr>
                <a:spLocks noChangeArrowheads="1"/>
              </p:cNvSpPr>
              <p:nvPr/>
            </p:nvSpPr>
            <p:spPr bwMode="auto">
              <a:xfrm>
                <a:off x="514" y="2643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52" name="Rectangle 463"/>
              <p:cNvSpPr>
                <a:spLocks noChangeArrowheads="1"/>
              </p:cNvSpPr>
              <p:nvPr/>
            </p:nvSpPr>
            <p:spPr bwMode="auto">
              <a:xfrm>
                <a:off x="514" y="2801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2/7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53" name="Rectangle 464"/>
              <p:cNvSpPr>
                <a:spLocks noChangeArrowheads="1"/>
              </p:cNvSpPr>
              <p:nvPr/>
            </p:nvSpPr>
            <p:spPr bwMode="auto">
              <a:xfrm>
                <a:off x="514" y="2973"/>
                <a:ext cx="32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54" name="Line 465"/>
              <p:cNvSpPr>
                <a:spLocks noChangeShapeType="1"/>
              </p:cNvSpPr>
              <p:nvPr/>
            </p:nvSpPr>
            <p:spPr bwMode="auto">
              <a:xfrm flipH="1">
                <a:off x="2226" y="1330"/>
                <a:ext cx="550" cy="165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55" name="Line 466"/>
              <p:cNvSpPr>
                <a:spLocks noChangeShapeType="1"/>
              </p:cNvSpPr>
              <p:nvPr/>
            </p:nvSpPr>
            <p:spPr bwMode="auto">
              <a:xfrm flipH="1">
                <a:off x="2906" y="1592"/>
                <a:ext cx="227" cy="33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56" name="Line 467"/>
              <p:cNvSpPr>
                <a:spLocks noChangeShapeType="1"/>
              </p:cNvSpPr>
              <p:nvPr/>
            </p:nvSpPr>
            <p:spPr bwMode="auto">
              <a:xfrm>
                <a:off x="3697" y="1578"/>
                <a:ext cx="247" cy="28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57" name="Line 468"/>
              <p:cNvSpPr>
                <a:spLocks noChangeShapeType="1"/>
              </p:cNvSpPr>
              <p:nvPr/>
            </p:nvSpPr>
            <p:spPr bwMode="auto">
              <a:xfrm>
                <a:off x="4027" y="1337"/>
                <a:ext cx="399" cy="17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58" name="Oval 469"/>
              <p:cNvSpPr>
                <a:spLocks noChangeArrowheads="1"/>
              </p:cNvSpPr>
              <p:nvPr/>
            </p:nvSpPr>
            <p:spPr bwMode="auto">
              <a:xfrm>
                <a:off x="1669" y="147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59" name="Oval 470"/>
              <p:cNvSpPr>
                <a:spLocks noChangeArrowheads="1"/>
              </p:cNvSpPr>
              <p:nvPr/>
            </p:nvSpPr>
            <p:spPr bwMode="auto">
              <a:xfrm>
                <a:off x="2487" y="180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60" name="Oval 471"/>
              <p:cNvSpPr>
                <a:spLocks noChangeArrowheads="1"/>
              </p:cNvSpPr>
              <p:nvPr/>
            </p:nvSpPr>
            <p:spPr bwMode="auto">
              <a:xfrm>
                <a:off x="3498" y="1805"/>
                <a:ext cx="900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61" name="Oval 472"/>
              <p:cNvSpPr>
                <a:spLocks noChangeArrowheads="1"/>
              </p:cNvSpPr>
              <p:nvPr/>
            </p:nvSpPr>
            <p:spPr bwMode="auto">
              <a:xfrm>
                <a:off x="4288" y="1447"/>
                <a:ext cx="901" cy="523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562" name="Rectangle 473"/>
              <p:cNvSpPr>
                <a:spLocks noChangeArrowheads="1"/>
              </p:cNvSpPr>
              <p:nvPr/>
            </p:nvSpPr>
            <p:spPr bwMode="auto">
              <a:xfrm>
                <a:off x="1814" y="1626"/>
                <a:ext cx="4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Areas of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63" name="Rectangle 474"/>
              <p:cNvSpPr>
                <a:spLocks noChangeArrowheads="1"/>
              </p:cNvSpPr>
              <p:nvPr/>
            </p:nvSpPr>
            <p:spPr bwMode="auto">
              <a:xfrm>
                <a:off x="1814" y="1736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64" name="Rectangle 475"/>
              <p:cNvSpPr>
                <a:spLocks noChangeArrowheads="1"/>
              </p:cNvSpPr>
              <p:nvPr/>
            </p:nvSpPr>
            <p:spPr bwMode="auto">
              <a:xfrm>
                <a:off x="2673" y="1894"/>
                <a:ext cx="59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Differences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65" name="Rectangle 476"/>
              <p:cNvSpPr>
                <a:spLocks noChangeArrowheads="1"/>
              </p:cNvSpPr>
              <p:nvPr/>
            </p:nvSpPr>
            <p:spPr bwMode="auto">
              <a:xfrm>
                <a:off x="2673" y="2004"/>
                <a:ext cx="45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between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66" name="Rectangle 477"/>
              <p:cNvSpPr>
                <a:spLocks noChangeArrowheads="1"/>
              </p:cNvSpPr>
              <p:nvPr/>
            </p:nvSpPr>
            <p:spPr bwMode="auto">
              <a:xfrm>
                <a:off x="2673" y="2114"/>
                <a:ext cx="46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areas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67" name="Rectangle 478"/>
              <p:cNvSpPr>
                <a:spLocks noChangeArrowheads="1"/>
              </p:cNvSpPr>
              <p:nvPr/>
            </p:nvSpPr>
            <p:spPr bwMode="auto">
              <a:xfrm>
                <a:off x="3690" y="1922"/>
                <a:ext cx="49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Events in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68" name="Rectangle 479"/>
              <p:cNvSpPr>
                <a:spLocks noChangeArrowheads="1"/>
              </p:cNvSpPr>
              <p:nvPr/>
            </p:nvSpPr>
            <p:spPr bwMode="auto">
              <a:xfrm>
                <a:off x="3690" y="2032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69" name="Rectangle 480"/>
              <p:cNvSpPr>
                <a:spLocks noChangeArrowheads="1"/>
              </p:cNvSpPr>
              <p:nvPr/>
            </p:nvSpPr>
            <p:spPr bwMode="auto">
              <a:xfrm>
                <a:off x="4439" y="1523"/>
                <a:ext cx="436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Leaders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70" name="Rectangle 481"/>
              <p:cNvSpPr>
                <a:spLocks noChangeArrowheads="1"/>
              </p:cNvSpPr>
              <p:nvPr/>
            </p:nvSpPr>
            <p:spPr bwMode="auto">
              <a:xfrm>
                <a:off x="4439" y="1633"/>
                <a:ext cx="5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across the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71" name="Rectangle 482"/>
              <p:cNvSpPr>
                <a:spLocks noChangeArrowheads="1"/>
              </p:cNvSpPr>
              <p:nvPr/>
            </p:nvSpPr>
            <p:spPr bwMode="auto">
              <a:xfrm>
                <a:off x="4439" y="1743"/>
                <a:ext cx="2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72" name="Rectangle 483"/>
              <p:cNvSpPr>
                <a:spLocks noChangeArrowheads="1"/>
              </p:cNvSpPr>
              <p:nvPr/>
            </p:nvSpPr>
            <p:spPr bwMode="auto">
              <a:xfrm>
                <a:off x="2219" y="1282"/>
                <a:ext cx="41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based on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73" name="Rectangle 484"/>
              <p:cNvSpPr>
                <a:spLocks noChangeArrowheads="1"/>
              </p:cNvSpPr>
              <p:nvPr/>
            </p:nvSpPr>
            <p:spPr bwMode="auto">
              <a:xfrm>
                <a:off x="2623" y="1695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emerged  because of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74" name="Rectangle 485"/>
              <p:cNvSpPr>
                <a:spLocks noChangeArrowheads="1"/>
              </p:cNvSpPr>
              <p:nvPr/>
            </p:nvSpPr>
            <p:spPr bwMode="auto">
              <a:xfrm>
                <a:off x="3481" y="1706"/>
                <a:ext cx="59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became greater with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75" name="Rectangle 486"/>
              <p:cNvSpPr>
                <a:spLocks noChangeArrowheads="1"/>
              </p:cNvSpPr>
              <p:nvPr/>
            </p:nvSpPr>
            <p:spPr bwMode="auto">
              <a:xfrm>
                <a:off x="4130" y="1296"/>
                <a:ext cx="5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influenced by 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1576" name="Rectangle 487"/>
              <p:cNvSpPr>
                <a:spLocks noChangeArrowheads="1"/>
              </p:cNvSpPr>
              <p:nvPr/>
            </p:nvSpPr>
            <p:spPr bwMode="auto">
              <a:xfrm>
                <a:off x="4405" y="3180"/>
                <a:ext cx="38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descriptive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1577" name="Rectangle 488"/>
              <p:cNvSpPr>
                <a:spLocks noChangeArrowheads="1"/>
              </p:cNvSpPr>
              <p:nvPr/>
            </p:nvSpPr>
            <p:spPr bwMode="auto">
              <a:xfrm>
                <a:off x="4398" y="3586"/>
                <a:ext cx="431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cause/effect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1578" name="Rectangle 489"/>
              <p:cNvSpPr>
                <a:spLocks noChangeArrowheads="1"/>
              </p:cNvSpPr>
              <p:nvPr/>
            </p:nvSpPr>
            <p:spPr bwMode="auto">
              <a:xfrm>
                <a:off x="734" y="3201"/>
                <a:ext cx="243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was sectionalism as it existed in the U. S.  of 1860?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79" name="Rectangle 490"/>
              <p:cNvSpPr>
                <a:spLocks noChangeArrowheads="1"/>
              </p:cNvSpPr>
              <p:nvPr/>
            </p:nvSpPr>
            <p:spPr bwMode="auto">
              <a:xfrm>
                <a:off x="728" y="3448"/>
                <a:ext cx="358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How did the differences in the sections of the U.S. in 1860 contribute to the start of the Civil War?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80" name="Rectangle 491"/>
              <p:cNvSpPr>
                <a:spLocks noChangeArrowheads="1"/>
              </p:cNvSpPr>
              <p:nvPr/>
            </p:nvSpPr>
            <p:spPr bwMode="auto">
              <a:xfrm>
                <a:off x="710" y="3551"/>
                <a:ext cx="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>
                  <a:latin typeface="Times" pitchFamily="-112" charset="0"/>
                </a:endParaRPr>
              </a:p>
            </p:txBody>
          </p:sp>
          <p:grpSp>
            <p:nvGrpSpPr>
              <p:cNvPr id="61581" name="Group 492"/>
              <p:cNvGrpSpPr>
                <a:grpSpLocks/>
              </p:cNvGrpSpPr>
              <p:nvPr/>
            </p:nvGrpSpPr>
            <p:grpSpPr bwMode="auto">
              <a:xfrm>
                <a:off x="1484" y="444"/>
                <a:ext cx="529" cy="55"/>
                <a:chOff x="1484" y="444"/>
                <a:chExt cx="529" cy="55"/>
              </a:xfrm>
            </p:grpSpPr>
            <p:sp>
              <p:nvSpPr>
                <p:cNvPr id="61588" name="Freeform 493"/>
                <p:cNvSpPr>
                  <a:spLocks/>
                </p:cNvSpPr>
                <p:nvPr/>
              </p:nvSpPr>
              <p:spPr bwMode="auto">
                <a:xfrm>
                  <a:off x="1484" y="444"/>
                  <a:ext cx="96" cy="55"/>
                </a:xfrm>
                <a:custGeom>
                  <a:avLst/>
                  <a:gdLst>
                    <a:gd name="T0" fmla="*/ 0 w 96"/>
                    <a:gd name="T1" fmla="*/ 27 h 55"/>
                    <a:gd name="T2" fmla="*/ 96 w 96"/>
                    <a:gd name="T3" fmla="*/ 0 h 55"/>
                    <a:gd name="T4" fmla="*/ 96 w 96"/>
                    <a:gd name="T5" fmla="*/ 27 h 55"/>
                    <a:gd name="T6" fmla="*/ 96 w 96"/>
                    <a:gd name="T7" fmla="*/ 55 h 55"/>
                    <a:gd name="T8" fmla="*/ 0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0" y="27"/>
                      </a:moveTo>
                      <a:lnTo>
                        <a:pt x="96" y="0"/>
                      </a:lnTo>
                      <a:lnTo>
                        <a:pt x="96" y="27"/>
                      </a:lnTo>
                      <a:lnTo>
                        <a:pt x="96" y="55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89" name="Line 494"/>
                <p:cNvSpPr>
                  <a:spLocks noChangeShapeType="1"/>
                </p:cNvSpPr>
                <p:nvPr/>
              </p:nvSpPr>
              <p:spPr bwMode="auto">
                <a:xfrm flipH="1">
                  <a:off x="1580" y="471"/>
                  <a:ext cx="433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1582" name="Group 495"/>
              <p:cNvGrpSpPr>
                <a:grpSpLocks/>
              </p:cNvGrpSpPr>
              <p:nvPr/>
            </p:nvGrpSpPr>
            <p:grpSpPr bwMode="auto">
              <a:xfrm>
                <a:off x="3944" y="457"/>
                <a:ext cx="591" cy="55"/>
                <a:chOff x="3807" y="444"/>
                <a:chExt cx="591" cy="55"/>
              </a:xfrm>
            </p:grpSpPr>
            <p:sp>
              <p:nvSpPr>
                <p:cNvPr id="61586" name="Freeform 496"/>
                <p:cNvSpPr>
                  <a:spLocks/>
                </p:cNvSpPr>
                <p:nvPr/>
              </p:nvSpPr>
              <p:spPr bwMode="auto">
                <a:xfrm>
                  <a:off x="4302" y="444"/>
                  <a:ext cx="96" cy="55"/>
                </a:xfrm>
                <a:custGeom>
                  <a:avLst/>
                  <a:gdLst>
                    <a:gd name="T0" fmla="*/ 96 w 96"/>
                    <a:gd name="T1" fmla="*/ 27 h 55"/>
                    <a:gd name="T2" fmla="*/ 0 w 96"/>
                    <a:gd name="T3" fmla="*/ 55 h 55"/>
                    <a:gd name="T4" fmla="*/ 0 w 96"/>
                    <a:gd name="T5" fmla="*/ 27 h 55"/>
                    <a:gd name="T6" fmla="*/ 0 w 96"/>
                    <a:gd name="T7" fmla="*/ 0 h 55"/>
                    <a:gd name="T8" fmla="*/ 96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96" y="27"/>
                      </a:moveTo>
                      <a:lnTo>
                        <a:pt x="0" y="55"/>
                      </a:ln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96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1587" name="Line 497"/>
                <p:cNvSpPr>
                  <a:spLocks noChangeShapeType="1"/>
                </p:cNvSpPr>
                <p:nvPr/>
              </p:nvSpPr>
              <p:spPr bwMode="auto">
                <a:xfrm>
                  <a:off x="3807" y="471"/>
                  <a:ext cx="495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1583" name="Rectangle 498"/>
              <p:cNvSpPr>
                <a:spLocks noChangeArrowheads="1"/>
              </p:cNvSpPr>
              <p:nvPr/>
            </p:nvSpPr>
            <p:spPr bwMode="auto">
              <a:xfrm>
                <a:off x="4323" y="3386"/>
                <a:ext cx="61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compare/contrast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1584" name="Rectangle 499"/>
              <p:cNvSpPr>
                <a:spLocks noChangeArrowheads="1"/>
              </p:cNvSpPr>
              <p:nvPr/>
            </p:nvSpPr>
            <p:spPr bwMode="auto">
              <a:xfrm>
                <a:off x="4322" y="271"/>
                <a:ext cx="1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Sand" pitchFamily="-48" charset="0"/>
                  </a:rPr>
                  <a:t>1/22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1585" name="Rectangle 500"/>
              <p:cNvSpPr>
                <a:spLocks noChangeArrowheads="1"/>
              </p:cNvSpPr>
              <p:nvPr/>
            </p:nvSpPr>
            <p:spPr bwMode="auto">
              <a:xfrm>
                <a:off x="741" y="3778"/>
                <a:ext cx="23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examples of sectionalism exist in the world today?</a:t>
                </a:r>
                <a:endParaRPr lang="en-US">
                  <a:latin typeface="Sand" pitchFamily="-48" charset="0"/>
                </a:endParaRPr>
              </a:p>
            </p:txBody>
          </p:sp>
        </p:grpSp>
      </p:grpSp>
      <p:sp>
        <p:nvSpPr>
          <p:cNvPr id="61445" name="Rectangle 13"/>
          <p:cNvSpPr>
            <a:spLocks noChangeArrowheads="1"/>
          </p:cNvSpPr>
          <p:nvPr/>
        </p:nvSpPr>
        <p:spPr bwMode="auto">
          <a:xfrm>
            <a:off x="2400300" y="1676400"/>
            <a:ext cx="84138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b="1">
                <a:solidFill>
                  <a:srgbClr val="000000"/>
                </a:solidFill>
                <a:latin typeface="Helvetica" pitchFamily="-112" charset="0"/>
              </a:rPr>
              <a:t> </a:t>
            </a:r>
            <a:endParaRPr lang="en-US">
              <a:latin typeface="Times" pitchFamily="-112" charset="0"/>
            </a:endParaRPr>
          </a:p>
        </p:txBody>
      </p:sp>
      <p:grpSp>
        <p:nvGrpSpPr>
          <p:cNvPr id="61446" name="Group 180"/>
          <p:cNvGrpSpPr>
            <a:grpSpLocks/>
          </p:cNvGrpSpPr>
          <p:nvPr/>
        </p:nvGrpSpPr>
        <p:grpSpPr bwMode="auto">
          <a:xfrm>
            <a:off x="482600" y="1520825"/>
            <a:ext cx="7950200" cy="4775200"/>
            <a:chOff x="304" y="928"/>
            <a:chExt cx="5008" cy="3008"/>
          </a:xfrm>
        </p:grpSpPr>
        <p:sp>
          <p:nvSpPr>
            <p:cNvPr id="61448" name="Rectangle 6"/>
            <p:cNvSpPr>
              <a:spLocks noChangeArrowheads="1"/>
            </p:cNvSpPr>
            <p:nvPr/>
          </p:nvSpPr>
          <p:spPr bwMode="auto">
            <a:xfrm>
              <a:off x="304" y="2928"/>
              <a:ext cx="4096" cy="1008"/>
            </a:xfrm>
            <a:prstGeom prst="rect">
              <a:avLst/>
            </a:prstGeom>
            <a:noFill/>
            <a:ln w="1270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449" name="AutoShape 8"/>
            <p:cNvSpPr>
              <a:spLocks noChangeArrowheads="1"/>
            </p:cNvSpPr>
            <p:nvPr/>
          </p:nvSpPr>
          <p:spPr bwMode="auto">
            <a:xfrm>
              <a:off x="1216" y="928"/>
              <a:ext cx="4096" cy="1792"/>
            </a:xfrm>
            <a:prstGeom prst="roundRect">
              <a:avLst>
                <a:gd name="adj" fmla="val 8259"/>
              </a:avLst>
            </a:prstGeom>
            <a:solidFill>
              <a:schemeClr val="bg1"/>
            </a:solidFill>
            <a:ln w="127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1450" name="Group 179"/>
            <p:cNvGrpSpPr>
              <a:grpSpLocks/>
            </p:cNvGrpSpPr>
            <p:nvPr/>
          </p:nvGrpSpPr>
          <p:grpSpPr bwMode="auto">
            <a:xfrm>
              <a:off x="1476" y="2736"/>
              <a:ext cx="585" cy="392"/>
              <a:chOff x="1496" y="2696"/>
              <a:chExt cx="800" cy="536"/>
            </a:xfrm>
          </p:grpSpPr>
          <p:sp>
            <p:nvSpPr>
              <p:cNvPr id="61455" name="Freeform 9"/>
              <p:cNvSpPr>
                <a:spLocks/>
              </p:cNvSpPr>
              <p:nvPr/>
            </p:nvSpPr>
            <p:spPr bwMode="auto">
              <a:xfrm>
                <a:off x="1496" y="2968"/>
                <a:ext cx="296" cy="264"/>
              </a:xfrm>
              <a:custGeom>
                <a:avLst/>
                <a:gdLst>
                  <a:gd name="T0" fmla="*/ 0 w 296"/>
                  <a:gd name="T1" fmla="*/ 256 h 256"/>
                  <a:gd name="T2" fmla="*/ 152 w 296"/>
                  <a:gd name="T3" fmla="*/ 0 h 256"/>
                  <a:gd name="T4" fmla="*/ 144 w 296"/>
                  <a:gd name="T5" fmla="*/ 160 h 256"/>
                  <a:gd name="T6" fmla="*/ 296 w 296"/>
                  <a:gd name="T7" fmla="*/ 224 h 256"/>
                  <a:gd name="T8" fmla="*/ 0 w 296"/>
                  <a:gd name="T9" fmla="*/ 256 h 25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296"/>
                  <a:gd name="T16" fmla="*/ 0 h 256"/>
                  <a:gd name="T17" fmla="*/ 296 w 296"/>
                  <a:gd name="T18" fmla="*/ 256 h 25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296" h="256">
                    <a:moveTo>
                      <a:pt x="0" y="256"/>
                    </a:moveTo>
                    <a:lnTo>
                      <a:pt x="152" y="0"/>
                    </a:lnTo>
                    <a:lnTo>
                      <a:pt x="144" y="160"/>
                    </a:lnTo>
                    <a:lnTo>
                      <a:pt x="296" y="224"/>
                    </a:lnTo>
                    <a:lnTo>
                      <a:pt x="0" y="256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1456" name="Line 10"/>
              <p:cNvSpPr>
                <a:spLocks noChangeShapeType="1"/>
              </p:cNvSpPr>
              <p:nvPr/>
            </p:nvSpPr>
            <p:spPr bwMode="auto">
              <a:xfrm flipH="1">
                <a:off x="1624" y="2696"/>
                <a:ext cx="672" cy="432"/>
              </a:xfrm>
              <a:prstGeom prst="line">
                <a:avLst/>
              </a:prstGeom>
              <a:noFill/>
              <a:ln w="1016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1451" name="Rectangle 12"/>
            <p:cNvSpPr>
              <a:spLocks noChangeArrowheads="1"/>
            </p:cNvSpPr>
            <p:nvPr/>
          </p:nvSpPr>
          <p:spPr bwMode="auto">
            <a:xfrm>
              <a:off x="1520" y="1144"/>
              <a:ext cx="294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Helvetica" pitchFamily="-112" charset="0"/>
                </a:rPr>
                <a:t>7. UNIT SELF-TEST QUESTIONS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61452" name="Rectangle 14"/>
            <p:cNvSpPr>
              <a:spLocks noChangeArrowheads="1"/>
            </p:cNvSpPr>
            <p:nvPr/>
          </p:nvSpPr>
          <p:spPr bwMode="auto">
            <a:xfrm>
              <a:off x="1520" y="1608"/>
              <a:ext cx="3254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Helvetica" pitchFamily="-112" charset="0"/>
                </a:rPr>
                <a:t>Questions that students can use to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61453" name="Rectangle 15"/>
            <p:cNvSpPr>
              <a:spLocks noChangeArrowheads="1"/>
            </p:cNvSpPr>
            <p:nvPr/>
          </p:nvSpPr>
          <p:spPr bwMode="auto">
            <a:xfrm>
              <a:off x="1520" y="1840"/>
              <a:ext cx="3446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Helvetica" pitchFamily="-112" charset="0"/>
                </a:rPr>
                <a:t>check understanding of the big ideas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61454" name="Rectangle 16"/>
            <p:cNvSpPr>
              <a:spLocks noChangeArrowheads="1"/>
            </p:cNvSpPr>
            <p:nvPr/>
          </p:nvSpPr>
          <p:spPr bwMode="auto">
            <a:xfrm>
              <a:off x="1520" y="2072"/>
              <a:ext cx="3563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b="1">
                  <a:solidFill>
                    <a:srgbClr val="000000"/>
                  </a:solidFill>
                  <a:latin typeface="Helvetica" pitchFamily="-112" charset="0"/>
                </a:rPr>
                <a:t>and relationships in the unit are listed. </a:t>
              </a:r>
              <a:endParaRPr lang="en-US">
                <a:latin typeface="Times" pitchFamily="-112" charset="0"/>
              </a:endParaRPr>
            </a:p>
          </p:txBody>
        </p:sp>
      </p:grpSp>
      <p:pic>
        <p:nvPicPr>
          <p:cNvPr id="61447" name="Picture 175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FDE62E0-1315-4767-A81C-2B4473CA3833}" type="slidenum">
              <a:rPr lang="en-US"/>
              <a:pPr/>
              <a:t>24</a:t>
            </a:fld>
            <a:endParaRPr lang="en-US"/>
          </a:p>
        </p:txBody>
      </p:sp>
      <p:sp>
        <p:nvSpPr>
          <p:cNvPr id="17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2468" name="Group 182"/>
          <p:cNvGrpSpPr>
            <a:grpSpLocks/>
          </p:cNvGrpSpPr>
          <p:nvPr/>
        </p:nvGrpSpPr>
        <p:grpSpPr bwMode="auto">
          <a:xfrm>
            <a:off x="736600" y="254000"/>
            <a:ext cx="7735888" cy="6048375"/>
            <a:chOff x="446" y="196"/>
            <a:chExt cx="4873" cy="3810"/>
          </a:xfrm>
        </p:grpSpPr>
        <p:sp>
          <p:nvSpPr>
            <p:cNvPr id="62483" name="Rectangle 183"/>
            <p:cNvSpPr>
              <a:spLocks noChangeArrowheads="1"/>
            </p:cNvSpPr>
            <p:nvPr/>
          </p:nvSpPr>
          <p:spPr bwMode="auto">
            <a:xfrm>
              <a:off x="446" y="196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grpSp>
          <p:nvGrpSpPr>
            <p:cNvPr id="62484" name="Group 184"/>
            <p:cNvGrpSpPr>
              <a:grpSpLocks/>
            </p:cNvGrpSpPr>
            <p:nvPr/>
          </p:nvGrpSpPr>
          <p:grpSpPr bwMode="auto">
            <a:xfrm>
              <a:off x="466" y="197"/>
              <a:ext cx="4853" cy="3809"/>
              <a:chOff x="466" y="197"/>
              <a:chExt cx="4853" cy="3809"/>
            </a:xfrm>
          </p:grpSpPr>
          <p:sp>
            <p:nvSpPr>
              <p:cNvPr id="62485" name="Rectangle 185"/>
              <p:cNvSpPr>
                <a:spLocks noChangeArrowheads="1"/>
              </p:cNvSpPr>
              <p:nvPr/>
            </p:nvSpPr>
            <p:spPr bwMode="auto">
              <a:xfrm>
                <a:off x="4309" y="197"/>
                <a:ext cx="489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Elida Cordora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2486" name="Rectangle 186"/>
              <p:cNvSpPr>
                <a:spLocks noChangeArrowheads="1"/>
              </p:cNvSpPr>
              <p:nvPr/>
            </p:nvSpPr>
            <p:spPr bwMode="auto">
              <a:xfrm>
                <a:off x="3951" y="203"/>
                <a:ext cx="18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NAME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487" name="Rectangle 187"/>
              <p:cNvSpPr>
                <a:spLocks noChangeArrowheads="1"/>
              </p:cNvSpPr>
              <p:nvPr/>
            </p:nvSpPr>
            <p:spPr bwMode="auto">
              <a:xfrm>
                <a:off x="3951" y="285"/>
                <a:ext cx="17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DATE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488" name="Line 188"/>
              <p:cNvSpPr>
                <a:spLocks noChangeShapeType="1"/>
              </p:cNvSpPr>
              <p:nvPr/>
            </p:nvSpPr>
            <p:spPr bwMode="auto">
              <a:xfrm>
                <a:off x="4164" y="279"/>
                <a:ext cx="11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89" name="Line 189"/>
              <p:cNvSpPr>
                <a:spLocks noChangeShapeType="1"/>
              </p:cNvSpPr>
              <p:nvPr/>
            </p:nvSpPr>
            <p:spPr bwMode="auto">
              <a:xfrm>
                <a:off x="4178" y="347"/>
                <a:ext cx="111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90" name="Rectangle 190"/>
              <p:cNvSpPr>
                <a:spLocks noChangeArrowheads="1"/>
              </p:cNvSpPr>
              <p:nvPr/>
            </p:nvSpPr>
            <p:spPr bwMode="auto">
              <a:xfrm>
                <a:off x="2570" y="265"/>
                <a:ext cx="55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BIGGER PICTURE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491" name="Rectangle 191"/>
              <p:cNvSpPr>
                <a:spLocks noChangeArrowheads="1"/>
              </p:cNvSpPr>
              <p:nvPr/>
            </p:nvSpPr>
            <p:spPr bwMode="auto">
              <a:xfrm>
                <a:off x="789" y="574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LAST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492" name="Rectangle 192"/>
              <p:cNvSpPr>
                <a:spLocks noChangeArrowheads="1"/>
              </p:cNvSpPr>
              <p:nvPr/>
            </p:nvSpPr>
            <p:spPr bwMode="auto">
              <a:xfrm>
                <a:off x="1181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493" name="Rectangle 193"/>
              <p:cNvSpPr>
                <a:spLocks noChangeArrowheads="1"/>
              </p:cNvSpPr>
              <p:nvPr/>
            </p:nvSpPr>
            <p:spPr bwMode="auto">
              <a:xfrm>
                <a:off x="2769" y="601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</a:rPr>
                  <a:t>CURRENT UNIT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2494" name="Rectangle 194"/>
              <p:cNvSpPr>
                <a:spLocks noChangeArrowheads="1"/>
              </p:cNvSpPr>
              <p:nvPr/>
            </p:nvSpPr>
            <p:spPr bwMode="auto">
              <a:xfrm>
                <a:off x="4453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NEXT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495" name="Rectangle 195"/>
              <p:cNvSpPr>
                <a:spLocks noChangeArrowheads="1"/>
              </p:cNvSpPr>
              <p:nvPr/>
            </p:nvSpPr>
            <p:spPr bwMode="auto">
              <a:xfrm>
                <a:off x="4838" y="574"/>
                <a:ext cx="33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Arial" charset="0"/>
                  </a:rPr>
                  <a:t>/Experience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496" name="Line 196"/>
              <p:cNvSpPr>
                <a:spLocks noChangeShapeType="1"/>
              </p:cNvSpPr>
              <p:nvPr/>
            </p:nvSpPr>
            <p:spPr bwMode="auto">
              <a:xfrm>
                <a:off x="473" y="842"/>
                <a:ext cx="483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97" name="Line 197"/>
              <p:cNvSpPr>
                <a:spLocks noChangeShapeType="1"/>
              </p:cNvSpPr>
              <p:nvPr/>
            </p:nvSpPr>
            <p:spPr bwMode="auto">
              <a:xfrm>
                <a:off x="466" y="3104"/>
                <a:ext cx="4833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98" name="Line 198"/>
              <p:cNvSpPr>
                <a:spLocks noChangeShapeType="1"/>
              </p:cNvSpPr>
              <p:nvPr/>
            </p:nvSpPr>
            <p:spPr bwMode="auto">
              <a:xfrm>
                <a:off x="1765" y="574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499" name="Line 199"/>
              <p:cNvSpPr>
                <a:spLocks noChangeShapeType="1"/>
              </p:cNvSpPr>
              <p:nvPr/>
            </p:nvSpPr>
            <p:spPr bwMode="auto">
              <a:xfrm>
                <a:off x="4054" y="581"/>
                <a:ext cx="1" cy="268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0" name="Arc 200"/>
              <p:cNvSpPr>
                <a:spLocks/>
              </p:cNvSpPr>
              <p:nvPr/>
            </p:nvSpPr>
            <p:spPr bwMode="auto">
              <a:xfrm>
                <a:off x="473" y="382"/>
                <a:ext cx="1293" cy="199"/>
              </a:xfrm>
              <a:custGeom>
                <a:avLst/>
                <a:gdLst>
                  <a:gd name="T0" fmla="*/ 0 w 21600"/>
                  <a:gd name="T1" fmla="*/ 199 h 21599"/>
                  <a:gd name="T2" fmla="*/ 1292 w 21600"/>
                  <a:gd name="T3" fmla="*/ 0 h 21599"/>
                  <a:gd name="T4" fmla="*/ 1293 w 21600"/>
                  <a:gd name="T5" fmla="*/ 199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1" name="Arc 201"/>
              <p:cNvSpPr>
                <a:spLocks/>
              </p:cNvSpPr>
              <p:nvPr/>
            </p:nvSpPr>
            <p:spPr bwMode="auto">
              <a:xfrm>
                <a:off x="466" y="375"/>
                <a:ext cx="1300" cy="206"/>
              </a:xfrm>
              <a:custGeom>
                <a:avLst/>
                <a:gdLst>
                  <a:gd name="T0" fmla="*/ 0 w 21600"/>
                  <a:gd name="T1" fmla="*/ 206 h 21599"/>
                  <a:gd name="T2" fmla="*/ 1299 w 21600"/>
                  <a:gd name="T3" fmla="*/ 0 h 21599"/>
                  <a:gd name="T4" fmla="*/ 1300 w 21600"/>
                  <a:gd name="T5" fmla="*/ 206 h 21599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599"/>
                  <a:gd name="T11" fmla="*/ 21600 w 21600"/>
                  <a:gd name="T12" fmla="*/ 21599 h 21599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599" fill="none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</a:path>
                  <a:path w="21600" h="21599" stroke="0" extrusionOk="0">
                    <a:moveTo>
                      <a:pt x="0" y="21599"/>
                    </a:moveTo>
                    <a:cubicBezTo>
                      <a:pt x="0" y="9675"/>
                      <a:pt x="9660" y="7"/>
                      <a:pt x="21583" y="-1"/>
                    </a:cubicBezTo>
                    <a:lnTo>
                      <a:pt x="21600" y="21599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2" name="Arc 202"/>
              <p:cNvSpPr>
                <a:spLocks/>
              </p:cNvSpPr>
              <p:nvPr/>
            </p:nvSpPr>
            <p:spPr bwMode="auto">
              <a:xfrm>
                <a:off x="4054" y="375"/>
                <a:ext cx="1265" cy="210"/>
              </a:xfrm>
              <a:custGeom>
                <a:avLst/>
                <a:gdLst>
                  <a:gd name="T0" fmla="*/ 0 w 21616"/>
                  <a:gd name="T1" fmla="*/ 0 h 21600"/>
                  <a:gd name="T2" fmla="*/ 1265 w 21616"/>
                  <a:gd name="T3" fmla="*/ 209 h 21600"/>
                  <a:gd name="T4" fmla="*/ 1 w 21616"/>
                  <a:gd name="T5" fmla="*/ 210 h 21600"/>
                  <a:gd name="T6" fmla="*/ 0 60000 65536"/>
                  <a:gd name="T7" fmla="*/ 0 60000 65536"/>
                  <a:gd name="T8" fmla="*/ 0 60000 65536"/>
                  <a:gd name="T9" fmla="*/ 0 w 21616"/>
                  <a:gd name="T10" fmla="*/ 0 h 21600"/>
                  <a:gd name="T11" fmla="*/ 21616 w 21616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16" h="21600" fill="none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</a:path>
                  <a:path w="21616" h="21600" stroke="0" extrusionOk="0">
                    <a:moveTo>
                      <a:pt x="-1" y="0"/>
                    </a:moveTo>
                    <a:cubicBezTo>
                      <a:pt x="5" y="0"/>
                      <a:pt x="11" y="-1"/>
                      <a:pt x="17" y="0"/>
                    </a:cubicBezTo>
                    <a:cubicBezTo>
                      <a:pt x="11906" y="0"/>
                      <a:pt x="21560" y="9607"/>
                      <a:pt x="21616" y="21496"/>
                    </a:cubicBezTo>
                    <a:lnTo>
                      <a:pt x="17" y="21600"/>
                    </a:lnTo>
                    <a:close/>
                  </a:path>
                </a:pathLst>
              </a:cu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3" name="Line 203"/>
              <p:cNvSpPr>
                <a:spLocks noChangeShapeType="1"/>
              </p:cNvSpPr>
              <p:nvPr/>
            </p:nvSpPr>
            <p:spPr bwMode="auto">
              <a:xfrm>
                <a:off x="1759" y="375"/>
                <a:ext cx="2282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62504" name="Group 204"/>
              <p:cNvGrpSpPr>
                <a:grpSpLocks/>
              </p:cNvGrpSpPr>
              <p:nvPr/>
            </p:nvGrpSpPr>
            <p:grpSpPr bwMode="auto">
              <a:xfrm>
                <a:off x="1759" y="395"/>
                <a:ext cx="1" cy="186"/>
                <a:chOff x="1759" y="395"/>
                <a:chExt cx="1" cy="186"/>
              </a:xfrm>
            </p:grpSpPr>
            <p:sp>
              <p:nvSpPr>
                <p:cNvPr id="62639" name="Line 205"/>
                <p:cNvSpPr>
                  <a:spLocks noChangeShapeType="1"/>
                </p:cNvSpPr>
                <p:nvPr/>
              </p:nvSpPr>
              <p:spPr bwMode="auto">
                <a:xfrm>
                  <a:off x="1759" y="395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40" name="Line 206"/>
                <p:cNvSpPr>
                  <a:spLocks noChangeShapeType="1"/>
                </p:cNvSpPr>
                <p:nvPr/>
              </p:nvSpPr>
              <p:spPr bwMode="auto">
                <a:xfrm>
                  <a:off x="1759" y="457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41" name="Line 207"/>
                <p:cNvSpPr>
                  <a:spLocks noChangeShapeType="1"/>
                </p:cNvSpPr>
                <p:nvPr/>
              </p:nvSpPr>
              <p:spPr bwMode="auto">
                <a:xfrm>
                  <a:off x="1759" y="51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42" name="Line 208"/>
                <p:cNvSpPr>
                  <a:spLocks noChangeShapeType="1"/>
                </p:cNvSpPr>
                <p:nvPr/>
              </p:nvSpPr>
              <p:spPr bwMode="auto">
                <a:xfrm>
                  <a:off x="1759" y="574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505" name="Group 209"/>
              <p:cNvGrpSpPr>
                <a:grpSpLocks/>
              </p:cNvGrpSpPr>
              <p:nvPr/>
            </p:nvGrpSpPr>
            <p:grpSpPr bwMode="auto">
              <a:xfrm>
                <a:off x="4061" y="409"/>
                <a:ext cx="1" cy="186"/>
                <a:chOff x="4061" y="409"/>
                <a:chExt cx="1" cy="186"/>
              </a:xfrm>
            </p:grpSpPr>
            <p:sp>
              <p:nvSpPr>
                <p:cNvPr id="62635" name="Line 210"/>
                <p:cNvSpPr>
                  <a:spLocks noChangeShapeType="1"/>
                </p:cNvSpPr>
                <p:nvPr/>
              </p:nvSpPr>
              <p:spPr bwMode="auto">
                <a:xfrm>
                  <a:off x="4061" y="409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36" name="Line 211"/>
                <p:cNvSpPr>
                  <a:spLocks noChangeShapeType="1"/>
                </p:cNvSpPr>
                <p:nvPr/>
              </p:nvSpPr>
              <p:spPr bwMode="auto">
                <a:xfrm>
                  <a:off x="4061" y="471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37" name="Line 212"/>
                <p:cNvSpPr>
                  <a:spLocks noChangeShapeType="1"/>
                </p:cNvSpPr>
                <p:nvPr/>
              </p:nvSpPr>
              <p:spPr bwMode="auto">
                <a:xfrm>
                  <a:off x="4061" y="533"/>
                  <a:ext cx="1" cy="2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38" name="Line 213"/>
                <p:cNvSpPr>
                  <a:spLocks noChangeShapeType="1"/>
                </p:cNvSpPr>
                <p:nvPr/>
              </p:nvSpPr>
              <p:spPr bwMode="auto">
                <a:xfrm>
                  <a:off x="4061" y="588"/>
                  <a:ext cx="1" cy="7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2506" name="Line 214"/>
              <p:cNvSpPr>
                <a:spLocks noChangeShapeType="1"/>
              </p:cNvSpPr>
              <p:nvPr/>
            </p:nvSpPr>
            <p:spPr bwMode="auto">
              <a:xfrm>
                <a:off x="466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7" name="Line 215"/>
              <p:cNvSpPr>
                <a:spLocks noChangeShapeType="1"/>
              </p:cNvSpPr>
              <p:nvPr/>
            </p:nvSpPr>
            <p:spPr bwMode="auto">
              <a:xfrm>
                <a:off x="473" y="3963"/>
                <a:ext cx="4826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8" name="Line 216"/>
              <p:cNvSpPr>
                <a:spLocks noChangeShapeType="1"/>
              </p:cNvSpPr>
              <p:nvPr/>
            </p:nvSpPr>
            <p:spPr bwMode="auto">
              <a:xfrm>
                <a:off x="5305" y="581"/>
                <a:ext cx="1" cy="3382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09" name="Rectangle 217"/>
              <p:cNvSpPr>
                <a:spLocks noChangeArrowheads="1"/>
              </p:cNvSpPr>
              <p:nvPr/>
            </p:nvSpPr>
            <p:spPr bwMode="auto">
              <a:xfrm rot="-5400000">
                <a:off x="280" y="3451"/>
                <a:ext cx="53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 SELF-TEST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QUESTIONS </a:t>
                </a:r>
              </a:p>
            </p:txBody>
          </p:sp>
          <p:sp>
            <p:nvSpPr>
              <p:cNvPr id="62510" name="Rectangle 218"/>
              <p:cNvSpPr>
                <a:spLocks noChangeArrowheads="1"/>
              </p:cNvSpPr>
              <p:nvPr/>
            </p:nvSpPr>
            <p:spPr bwMode="auto">
              <a:xfrm rot="-5400000">
                <a:off x="507" y="3891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62511" name="Oval 219"/>
              <p:cNvSpPr>
                <a:spLocks noChangeArrowheads="1"/>
              </p:cNvSpPr>
              <p:nvPr/>
            </p:nvSpPr>
            <p:spPr bwMode="auto">
              <a:xfrm>
                <a:off x="2783" y="1000"/>
                <a:ext cx="1251" cy="612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2" name="Oval 220"/>
              <p:cNvSpPr>
                <a:spLocks noChangeArrowheads="1"/>
              </p:cNvSpPr>
              <p:nvPr/>
            </p:nvSpPr>
            <p:spPr bwMode="auto">
              <a:xfrm>
                <a:off x="2776" y="994"/>
                <a:ext cx="1265" cy="625"/>
              </a:xfrm>
              <a:prstGeom prst="ellips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3" name="Line 221"/>
              <p:cNvSpPr>
                <a:spLocks noChangeShapeType="1"/>
              </p:cNvSpPr>
              <p:nvPr/>
            </p:nvSpPr>
            <p:spPr bwMode="auto">
              <a:xfrm>
                <a:off x="3058" y="849"/>
                <a:ext cx="515" cy="15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4" name="Rectangle 222"/>
              <p:cNvSpPr>
                <a:spLocks noChangeArrowheads="1"/>
              </p:cNvSpPr>
              <p:nvPr/>
            </p:nvSpPr>
            <p:spPr bwMode="auto">
              <a:xfrm rot="960000">
                <a:off x="3281" y="877"/>
                <a:ext cx="33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is </a:t>
                </a:r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about</a:t>
                </a:r>
                <a:r>
                  <a:rPr lang="en-US" sz="800" b="1">
                    <a:solidFill>
                      <a:srgbClr val="000000"/>
                    </a:solidFill>
                    <a:latin typeface="Comic Sans MS" pitchFamily="-112" charset="0"/>
                  </a:rPr>
                  <a:t>...</a:t>
                </a:r>
                <a:endParaRPr lang="en-US">
                  <a:latin typeface="Comic Sans MS" pitchFamily="-112" charset="0"/>
                </a:endParaRPr>
              </a:p>
            </p:txBody>
          </p:sp>
          <p:grpSp>
            <p:nvGrpSpPr>
              <p:cNvPr id="62515" name="Group 223"/>
              <p:cNvGrpSpPr>
                <a:grpSpLocks/>
              </p:cNvGrpSpPr>
              <p:nvPr/>
            </p:nvGrpSpPr>
            <p:grpSpPr bwMode="auto">
              <a:xfrm>
                <a:off x="2845" y="1440"/>
                <a:ext cx="1114" cy="1"/>
                <a:chOff x="2845" y="1440"/>
                <a:chExt cx="1114" cy="1"/>
              </a:xfrm>
            </p:grpSpPr>
            <p:sp>
              <p:nvSpPr>
                <p:cNvPr id="62616" name="Line 224"/>
                <p:cNvSpPr>
                  <a:spLocks noChangeShapeType="1"/>
                </p:cNvSpPr>
                <p:nvPr/>
              </p:nvSpPr>
              <p:spPr bwMode="auto">
                <a:xfrm>
                  <a:off x="2845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17" name="Line 225"/>
                <p:cNvSpPr>
                  <a:spLocks noChangeShapeType="1"/>
                </p:cNvSpPr>
                <p:nvPr/>
              </p:nvSpPr>
              <p:spPr bwMode="auto">
                <a:xfrm>
                  <a:off x="290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18" name="Line 226"/>
                <p:cNvSpPr>
                  <a:spLocks noChangeShapeType="1"/>
                </p:cNvSpPr>
                <p:nvPr/>
              </p:nvSpPr>
              <p:spPr bwMode="auto">
                <a:xfrm>
                  <a:off x="2968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19" name="Line 227"/>
                <p:cNvSpPr>
                  <a:spLocks noChangeShapeType="1"/>
                </p:cNvSpPr>
                <p:nvPr/>
              </p:nvSpPr>
              <p:spPr bwMode="auto">
                <a:xfrm>
                  <a:off x="3030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0" name="Line 228"/>
                <p:cNvSpPr>
                  <a:spLocks noChangeShapeType="1"/>
                </p:cNvSpPr>
                <p:nvPr/>
              </p:nvSpPr>
              <p:spPr bwMode="auto">
                <a:xfrm>
                  <a:off x="3092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1" name="Line 229"/>
                <p:cNvSpPr>
                  <a:spLocks noChangeShapeType="1"/>
                </p:cNvSpPr>
                <p:nvPr/>
              </p:nvSpPr>
              <p:spPr bwMode="auto">
                <a:xfrm>
                  <a:off x="315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2" name="Line 230"/>
                <p:cNvSpPr>
                  <a:spLocks noChangeShapeType="1"/>
                </p:cNvSpPr>
                <p:nvPr/>
              </p:nvSpPr>
              <p:spPr bwMode="auto">
                <a:xfrm>
                  <a:off x="3216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3" name="Line 231"/>
                <p:cNvSpPr>
                  <a:spLocks noChangeShapeType="1"/>
                </p:cNvSpPr>
                <p:nvPr/>
              </p:nvSpPr>
              <p:spPr bwMode="auto">
                <a:xfrm>
                  <a:off x="3278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4" name="Line 232"/>
                <p:cNvSpPr>
                  <a:spLocks noChangeShapeType="1"/>
                </p:cNvSpPr>
                <p:nvPr/>
              </p:nvSpPr>
              <p:spPr bwMode="auto">
                <a:xfrm>
                  <a:off x="3340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5" name="Line 233"/>
                <p:cNvSpPr>
                  <a:spLocks noChangeShapeType="1"/>
                </p:cNvSpPr>
                <p:nvPr/>
              </p:nvSpPr>
              <p:spPr bwMode="auto">
                <a:xfrm>
                  <a:off x="3401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6" name="Line 234"/>
                <p:cNvSpPr>
                  <a:spLocks noChangeShapeType="1"/>
                </p:cNvSpPr>
                <p:nvPr/>
              </p:nvSpPr>
              <p:spPr bwMode="auto">
                <a:xfrm>
                  <a:off x="3463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7" name="Line 235"/>
                <p:cNvSpPr>
                  <a:spLocks noChangeShapeType="1"/>
                </p:cNvSpPr>
                <p:nvPr/>
              </p:nvSpPr>
              <p:spPr bwMode="auto">
                <a:xfrm>
                  <a:off x="3525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8" name="Line 236"/>
                <p:cNvSpPr>
                  <a:spLocks noChangeShapeType="1"/>
                </p:cNvSpPr>
                <p:nvPr/>
              </p:nvSpPr>
              <p:spPr bwMode="auto">
                <a:xfrm>
                  <a:off x="3587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29" name="Line 237"/>
                <p:cNvSpPr>
                  <a:spLocks noChangeShapeType="1"/>
                </p:cNvSpPr>
                <p:nvPr/>
              </p:nvSpPr>
              <p:spPr bwMode="auto">
                <a:xfrm>
                  <a:off x="3649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30" name="Line 238"/>
                <p:cNvSpPr>
                  <a:spLocks noChangeShapeType="1"/>
                </p:cNvSpPr>
                <p:nvPr/>
              </p:nvSpPr>
              <p:spPr bwMode="auto">
                <a:xfrm>
                  <a:off x="3711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31" name="Line 239"/>
                <p:cNvSpPr>
                  <a:spLocks noChangeShapeType="1"/>
                </p:cNvSpPr>
                <p:nvPr/>
              </p:nvSpPr>
              <p:spPr bwMode="auto">
                <a:xfrm>
                  <a:off x="3773" y="1440"/>
                  <a:ext cx="20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32" name="Line 240"/>
                <p:cNvSpPr>
                  <a:spLocks noChangeShapeType="1"/>
                </p:cNvSpPr>
                <p:nvPr/>
              </p:nvSpPr>
              <p:spPr bwMode="auto">
                <a:xfrm>
                  <a:off x="3834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33" name="Line 241"/>
                <p:cNvSpPr>
                  <a:spLocks noChangeShapeType="1"/>
                </p:cNvSpPr>
                <p:nvPr/>
              </p:nvSpPr>
              <p:spPr bwMode="auto">
                <a:xfrm>
                  <a:off x="3896" y="1440"/>
                  <a:ext cx="2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34" name="Line 242"/>
                <p:cNvSpPr>
                  <a:spLocks noChangeShapeType="1"/>
                </p:cNvSpPr>
                <p:nvPr/>
              </p:nvSpPr>
              <p:spPr bwMode="auto">
                <a:xfrm>
                  <a:off x="3958" y="1440"/>
                  <a:ext cx="1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2516" name="Line 243"/>
              <p:cNvSpPr>
                <a:spLocks noChangeShapeType="1"/>
              </p:cNvSpPr>
              <p:nvPr/>
            </p:nvSpPr>
            <p:spPr bwMode="auto">
              <a:xfrm>
                <a:off x="1497" y="849"/>
                <a:ext cx="1" cy="2255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7" name="Line 244"/>
              <p:cNvSpPr>
                <a:spLocks noChangeShapeType="1"/>
              </p:cNvSpPr>
              <p:nvPr/>
            </p:nvSpPr>
            <p:spPr bwMode="auto">
              <a:xfrm>
                <a:off x="473" y="1337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8" name="Line 245"/>
              <p:cNvSpPr>
                <a:spLocks noChangeShapeType="1"/>
              </p:cNvSpPr>
              <p:nvPr/>
            </p:nvSpPr>
            <p:spPr bwMode="auto">
              <a:xfrm>
                <a:off x="473" y="1172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19" name="Line 246"/>
              <p:cNvSpPr>
                <a:spLocks noChangeShapeType="1"/>
              </p:cNvSpPr>
              <p:nvPr/>
            </p:nvSpPr>
            <p:spPr bwMode="auto">
              <a:xfrm>
                <a:off x="473" y="1495"/>
                <a:ext cx="103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0" name="Line 247"/>
              <p:cNvSpPr>
                <a:spLocks noChangeShapeType="1"/>
              </p:cNvSpPr>
              <p:nvPr/>
            </p:nvSpPr>
            <p:spPr bwMode="auto">
              <a:xfrm>
                <a:off x="480" y="1647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1" name="Line 248"/>
              <p:cNvSpPr>
                <a:spLocks noChangeShapeType="1"/>
              </p:cNvSpPr>
              <p:nvPr/>
            </p:nvSpPr>
            <p:spPr bwMode="auto">
              <a:xfrm flipH="1">
                <a:off x="480" y="1812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2" name="Line 249"/>
              <p:cNvSpPr>
                <a:spLocks noChangeShapeType="1"/>
              </p:cNvSpPr>
              <p:nvPr/>
            </p:nvSpPr>
            <p:spPr bwMode="auto">
              <a:xfrm>
                <a:off x="480" y="2135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3" name="Line 250"/>
              <p:cNvSpPr>
                <a:spLocks noChangeShapeType="1"/>
              </p:cNvSpPr>
              <p:nvPr/>
            </p:nvSpPr>
            <p:spPr bwMode="auto">
              <a:xfrm>
                <a:off x="480" y="1970"/>
                <a:ext cx="101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4" name="Line 251"/>
              <p:cNvSpPr>
                <a:spLocks noChangeShapeType="1"/>
              </p:cNvSpPr>
              <p:nvPr/>
            </p:nvSpPr>
            <p:spPr bwMode="auto">
              <a:xfrm>
                <a:off x="480" y="2300"/>
                <a:ext cx="101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5" name="Line 252"/>
              <p:cNvSpPr>
                <a:spLocks noChangeShapeType="1"/>
              </p:cNvSpPr>
              <p:nvPr/>
            </p:nvSpPr>
            <p:spPr bwMode="auto">
              <a:xfrm>
                <a:off x="466" y="2451"/>
                <a:ext cx="102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6" name="Line 253"/>
              <p:cNvSpPr>
                <a:spLocks noChangeShapeType="1"/>
              </p:cNvSpPr>
              <p:nvPr/>
            </p:nvSpPr>
            <p:spPr bwMode="auto">
              <a:xfrm flipH="1">
                <a:off x="473" y="2616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7" name="Line 254"/>
              <p:cNvSpPr>
                <a:spLocks noChangeShapeType="1"/>
              </p:cNvSpPr>
              <p:nvPr/>
            </p:nvSpPr>
            <p:spPr bwMode="auto">
              <a:xfrm>
                <a:off x="473" y="2767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8" name="Line 255"/>
              <p:cNvSpPr>
                <a:spLocks noChangeShapeType="1"/>
              </p:cNvSpPr>
              <p:nvPr/>
            </p:nvSpPr>
            <p:spPr bwMode="auto">
              <a:xfrm>
                <a:off x="659" y="1021"/>
                <a:ext cx="1" cy="293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29" name="Line 256"/>
              <p:cNvSpPr>
                <a:spLocks noChangeShapeType="1"/>
              </p:cNvSpPr>
              <p:nvPr/>
            </p:nvSpPr>
            <p:spPr bwMode="auto">
              <a:xfrm>
                <a:off x="473" y="3104"/>
                <a:ext cx="4846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30" name="Line 257"/>
              <p:cNvSpPr>
                <a:spLocks noChangeShapeType="1"/>
              </p:cNvSpPr>
              <p:nvPr/>
            </p:nvSpPr>
            <p:spPr bwMode="auto">
              <a:xfrm>
                <a:off x="480" y="1021"/>
                <a:ext cx="1024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31" name="Rectangle 258"/>
              <p:cNvSpPr>
                <a:spLocks noChangeArrowheads="1"/>
              </p:cNvSpPr>
              <p:nvPr/>
            </p:nvSpPr>
            <p:spPr bwMode="auto">
              <a:xfrm rot="5400000">
                <a:off x="4957" y="3457"/>
                <a:ext cx="537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 UNIT</a:t>
                </a:r>
              </a:p>
              <a:p>
                <a:pPr algn="ctr"/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RELATIONSHIPS </a:t>
                </a:r>
              </a:p>
            </p:txBody>
          </p:sp>
          <p:sp>
            <p:nvSpPr>
              <p:cNvPr id="62532" name="Rectangle 259"/>
              <p:cNvSpPr>
                <a:spLocks noChangeArrowheads="1"/>
              </p:cNvSpPr>
              <p:nvPr/>
            </p:nvSpPr>
            <p:spPr bwMode="auto">
              <a:xfrm rot="5400000">
                <a:off x="4797" y="3474"/>
                <a:ext cx="23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10800000" vert="eaVert" wrap="none" lIns="0" tIns="0" rIns="0" bIns="0">
                <a:spAutoFit/>
              </a:bodyPr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62533" name="Rectangle 260"/>
              <p:cNvSpPr>
                <a:spLocks noChangeArrowheads="1"/>
              </p:cNvSpPr>
              <p:nvPr/>
            </p:nvSpPr>
            <p:spPr bwMode="auto">
              <a:xfrm>
                <a:off x="700" y="883"/>
                <a:ext cx="5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SCHEDULE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34" name="Line 261"/>
              <p:cNvSpPr>
                <a:spLocks noChangeShapeType="1"/>
              </p:cNvSpPr>
              <p:nvPr/>
            </p:nvSpPr>
            <p:spPr bwMode="auto">
              <a:xfrm>
                <a:off x="473" y="2932"/>
                <a:ext cx="1018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35" name="Line 262"/>
              <p:cNvSpPr>
                <a:spLocks noChangeShapeType="1"/>
              </p:cNvSpPr>
              <p:nvPr/>
            </p:nvSpPr>
            <p:spPr bwMode="auto">
              <a:xfrm>
                <a:off x="4322" y="3118"/>
                <a:ext cx="1" cy="839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36" name="Line 263"/>
              <p:cNvSpPr>
                <a:spLocks noChangeShapeType="1"/>
              </p:cNvSpPr>
              <p:nvPr/>
            </p:nvSpPr>
            <p:spPr bwMode="auto">
              <a:xfrm>
                <a:off x="4336" y="3338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37" name="Line 264"/>
              <p:cNvSpPr>
                <a:spLocks noChangeShapeType="1"/>
              </p:cNvSpPr>
              <p:nvPr/>
            </p:nvSpPr>
            <p:spPr bwMode="auto">
              <a:xfrm>
                <a:off x="4329" y="35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38" name="Line 265"/>
              <p:cNvSpPr>
                <a:spLocks noChangeShapeType="1"/>
              </p:cNvSpPr>
              <p:nvPr/>
            </p:nvSpPr>
            <p:spPr bwMode="auto">
              <a:xfrm>
                <a:off x="4329" y="3737"/>
                <a:ext cx="77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39" name="Line 266"/>
              <p:cNvSpPr>
                <a:spLocks noChangeShapeType="1"/>
              </p:cNvSpPr>
              <p:nvPr/>
            </p:nvSpPr>
            <p:spPr bwMode="auto">
              <a:xfrm>
                <a:off x="5106" y="3111"/>
                <a:ext cx="1" cy="846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0" name="Line 267"/>
              <p:cNvSpPr>
                <a:spLocks noChangeShapeType="1"/>
              </p:cNvSpPr>
              <p:nvPr/>
            </p:nvSpPr>
            <p:spPr bwMode="auto">
              <a:xfrm>
                <a:off x="473" y="581"/>
                <a:ext cx="483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1" name="Rectangle 268"/>
              <p:cNvSpPr>
                <a:spLocks noChangeArrowheads="1"/>
              </p:cNvSpPr>
              <p:nvPr/>
            </p:nvSpPr>
            <p:spPr bwMode="auto">
              <a:xfrm>
                <a:off x="1772" y="581"/>
                <a:ext cx="2282" cy="261"/>
              </a:xfrm>
              <a:prstGeom prst="rect">
                <a:avLst/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2" name="Rectangle 269"/>
              <p:cNvSpPr>
                <a:spLocks noChangeArrowheads="1"/>
              </p:cNvSpPr>
              <p:nvPr/>
            </p:nvSpPr>
            <p:spPr bwMode="auto">
              <a:xfrm>
                <a:off x="1759" y="567"/>
                <a:ext cx="2309" cy="289"/>
              </a:xfrm>
              <a:prstGeom prst="rect">
                <a:avLst/>
              </a:prstGeom>
              <a:noFill/>
              <a:ln w="42863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3" name="Rectangle 270"/>
              <p:cNvSpPr>
                <a:spLocks noChangeArrowheads="1"/>
              </p:cNvSpPr>
              <p:nvPr/>
            </p:nvSpPr>
            <p:spPr bwMode="auto">
              <a:xfrm>
                <a:off x="1704" y="883"/>
                <a:ext cx="30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UNIT MAP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44" name="Rectangle 271"/>
              <p:cNvSpPr>
                <a:spLocks noChangeArrowheads="1"/>
              </p:cNvSpPr>
              <p:nvPr/>
            </p:nvSpPr>
            <p:spPr bwMode="auto">
              <a:xfrm>
                <a:off x="2542" y="588"/>
                <a:ext cx="5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 b="1">
                    <a:solidFill>
                      <a:srgbClr val="000000"/>
                    </a:solidFill>
                    <a:latin typeface="Arial" charset="0"/>
                  </a:rPr>
                  <a:t>CURRENT UNIT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45" name="Oval 272"/>
              <p:cNvSpPr>
                <a:spLocks noChangeArrowheads="1"/>
              </p:cNvSpPr>
              <p:nvPr/>
            </p:nvSpPr>
            <p:spPr bwMode="auto">
              <a:xfrm>
                <a:off x="1793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6" name="Oval 273"/>
              <p:cNvSpPr>
                <a:spLocks noChangeArrowheads="1"/>
              </p:cNvSpPr>
              <p:nvPr/>
            </p:nvSpPr>
            <p:spPr bwMode="auto">
              <a:xfrm>
                <a:off x="494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7" name="Oval 274"/>
              <p:cNvSpPr>
                <a:spLocks noChangeArrowheads="1"/>
              </p:cNvSpPr>
              <p:nvPr/>
            </p:nvSpPr>
            <p:spPr bwMode="auto">
              <a:xfrm>
                <a:off x="4082" y="59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8" name="Oval 275"/>
              <p:cNvSpPr>
                <a:spLocks noChangeArrowheads="1"/>
              </p:cNvSpPr>
              <p:nvPr/>
            </p:nvSpPr>
            <p:spPr bwMode="auto">
              <a:xfrm>
                <a:off x="2439" y="265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49" name="Oval 276"/>
              <p:cNvSpPr>
                <a:spLocks noChangeArrowheads="1"/>
              </p:cNvSpPr>
              <p:nvPr/>
            </p:nvSpPr>
            <p:spPr bwMode="auto">
              <a:xfrm>
                <a:off x="1532" y="884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50" name="Oval 277"/>
              <p:cNvSpPr>
                <a:spLocks noChangeArrowheads="1"/>
              </p:cNvSpPr>
              <p:nvPr/>
            </p:nvSpPr>
            <p:spPr bwMode="auto">
              <a:xfrm>
                <a:off x="5182" y="3145"/>
                <a:ext cx="96" cy="97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51" name="Oval 278"/>
              <p:cNvSpPr>
                <a:spLocks noChangeArrowheads="1"/>
              </p:cNvSpPr>
              <p:nvPr/>
            </p:nvSpPr>
            <p:spPr bwMode="auto">
              <a:xfrm>
                <a:off x="508" y="3819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52" name="Oval 279"/>
              <p:cNvSpPr>
                <a:spLocks noChangeArrowheads="1"/>
              </p:cNvSpPr>
              <p:nvPr/>
            </p:nvSpPr>
            <p:spPr bwMode="auto">
              <a:xfrm>
                <a:off x="508" y="877"/>
                <a:ext cx="96" cy="96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53" name="Rectangle 280"/>
              <p:cNvSpPr>
                <a:spLocks noChangeArrowheads="1"/>
              </p:cNvSpPr>
              <p:nvPr/>
            </p:nvSpPr>
            <p:spPr bwMode="auto">
              <a:xfrm>
                <a:off x="1814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1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54" name="Rectangle 281"/>
              <p:cNvSpPr>
                <a:spLocks noChangeArrowheads="1"/>
              </p:cNvSpPr>
              <p:nvPr/>
            </p:nvSpPr>
            <p:spPr bwMode="auto">
              <a:xfrm>
                <a:off x="4109" y="588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3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55" name="Rectangle 282"/>
              <p:cNvSpPr>
                <a:spLocks noChangeArrowheads="1"/>
              </p:cNvSpPr>
              <p:nvPr/>
            </p:nvSpPr>
            <p:spPr bwMode="auto">
              <a:xfrm>
                <a:off x="521" y="59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2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56" name="Rectangle 283"/>
              <p:cNvSpPr>
                <a:spLocks noChangeArrowheads="1"/>
              </p:cNvSpPr>
              <p:nvPr/>
            </p:nvSpPr>
            <p:spPr bwMode="auto">
              <a:xfrm>
                <a:off x="2467" y="26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4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57" name="Rectangle 284"/>
              <p:cNvSpPr>
                <a:spLocks noChangeArrowheads="1"/>
              </p:cNvSpPr>
              <p:nvPr/>
            </p:nvSpPr>
            <p:spPr bwMode="auto">
              <a:xfrm>
                <a:off x="1566" y="883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5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58" name="Rectangle 285"/>
              <p:cNvSpPr>
                <a:spLocks noChangeArrowheads="1"/>
              </p:cNvSpPr>
              <p:nvPr/>
            </p:nvSpPr>
            <p:spPr bwMode="auto">
              <a:xfrm>
                <a:off x="5216" y="3145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6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59" name="Rectangle 286"/>
              <p:cNvSpPr>
                <a:spLocks noChangeArrowheads="1"/>
              </p:cNvSpPr>
              <p:nvPr/>
            </p:nvSpPr>
            <p:spPr bwMode="auto">
              <a:xfrm>
                <a:off x="535" y="3819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7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60" name="Rectangle 287"/>
              <p:cNvSpPr>
                <a:spLocks noChangeArrowheads="1"/>
              </p:cNvSpPr>
              <p:nvPr/>
            </p:nvSpPr>
            <p:spPr bwMode="auto">
              <a:xfrm>
                <a:off x="542" y="876"/>
                <a:ext cx="36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 b="1">
                    <a:solidFill>
                      <a:srgbClr val="000000"/>
                    </a:solidFill>
                    <a:latin typeface="Arial" charset="0"/>
                  </a:rPr>
                  <a:t>8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2561" name="Rectangle 288"/>
              <p:cNvSpPr>
                <a:spLocks noChangeArrowheads="1"/>
              </p:cNvSpPr>
              <p:nvPr/>
            </p:nvSpPr>
            <p:spPr bwMode="auto">
              <a:xfrm>
                <a:off x="2013" y="404"/>
                <a:ext cx="1543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The roots and consequences of civil unrest.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2562" name="Rectangle 289"/>
              <p:cNvSpPr>
                <a:spLocks noChangeArrowheads="1"/>
              </p:cNvSpPr>
              <p:nvPr/>
            </p:nvSpPr>
            <p:spPr bwMode="auto">
              <a:xfrm>
                <a:off x="2126" y="670"/>
                <a:ext cx="1394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Causes of 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63" name="Rectangle 290"/>
              <p:cNvSpPr>
                <a:spLocks noChangeArrowheads="1"/>
              </p:cNvSpPr>
              <p:nvPr/>
            </p:nvSpPr>
            <p:spPr bwMode="auto">
              <a:xfrm>
                <a:off x="570" y="684"/>
                <a:ext cx="8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Growth of the Nation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64" name="Rectangle 291"/>
              <p:cNvSpPr>
                <a:spLocks noChangeArrowheads="1"/>
              </p:cNvSpPr>
              <p:nvPr/>
            </p:nvSpPr>
            <p:spPr bwMode="auto">
              <a:xfrm>
                <a:off x="4439" y="650"/>
                <a:ext cx="576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The Civil War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65" name="Rectangle 292"/>
              <p:cNvSpPr>
                <a:spLocks noChangeArrowheads="1"/>
              </p:cNvSpPr>
              <p:nvPr/>
            </p:nvSpPr>
            <p:spPr bwMode="auto">
              <a:xfrm>
                <a:off x="3003" y="1162"/>
                <a:ext cx="726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600">
                    <a:solidFill>
                      <a:srgbClr val="000000"/>
                    </a:solidFill>
                    <a:latin typeface="Sand" pitchFamily="-48" charset="0"/>
                  </a:rPr>
                  <a:t>Sectionalism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66" name="Rectangle 293"/>
              <p:cNvSpPr>
                <a:spLocks noChangeArrowheads="1"/>
              </p:cNvSpPr>
              <p:nvPr/>
            </p:nvSpPr>
            <p:spPr bwMode="auto">
              <a:xfrm>
                <a:off x="3145" y="1455"/>
                <a:ext cx="47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100">
                    <a:solidFill>
                      <a:srgbClr val="000000"/>
                    </a:solidFill>
                    <a:latin typeface="Sand" pitchFamily="-48" charset="0"/>
                  </a:rPr>
                  <a:t>pp. 201-236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67" name="Rectangle 294"/>
              <p:cNvSpPr>
                <a:spLocks noChangeArrowheads="1"/>
              </p:cNvSpPr>
              <p:nvPr/>
            </p:nvSpPr>
            <p:spPr bwMode="auto">
              <a:xfrm>
                <a:off x="480" y="1021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1/22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68" name="Rectangle 295"/>
              <p:cNvSpPr>
                <a:spLocks noChangeArrowheads="1"/>
              </p:cNvSpPr>
              <p:nvPr/>
            </p:nvSpPr>
            <p:spPr bwMode="auto">
              <a:xfrm>
                <a:off x="514" y="1096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201-210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69" name="Rectangle 296"/>
              <p:cNvSpPr>
                <a:spLocks noChangeArrowheads="1"/>
              </p:cNvSpPr>
              <p:nvPr/>
            </p:nvSpPr>
            <p:spPr bwMode="auto">
              <a:xfrm>
                <a:off x="494" y="1346"/>
                <a:ext cx="36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1/28 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0" name="Rectangle 297"/>
              <p:cNvSpPr>
                <a:spLocks noChangeArrowheads="1"/>
              </p:cNvSpPr>
              <p:nvPr/>
            </p:nvSpPr>
            <p:spPr bwMode="auto">
              <a:xfrm>
                <a:off x="494" y="1488"/>
                <a:ext cx="75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1/29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1" name="Rectangle 298"/>
              <p:cNvSpPr>
                <a:spLocks noChangeArrowheads="1"/>
              </p:cNvSpPr>
              <p:nvPr/>
            </p:nvSpPr>
            <p:spPr bwMode="auto">
              <a:xfrm>
                <a:off x="514" y="1564"/>
                <a:ext cx="6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over pp. 210-225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2" name="Rectangle 299"/>
              <p:cNvSpPr>
                <a:spLocks noChangeArrowheads="1"/>
              </p:cNvSpPr>
              <p:nvPr/>
            </p:nvSpPr>
            <p:spPr bwMode="auto">
              <a:xfrm>
                <a:off x="575" y="1817"/>
                <a:ext cx="721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"Influential Personalities"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3" name="Rectangle 300"/>
              <p:cNvSpPr>
                <a:spLocks noChangeArrowheads="1"/>
              </p:cNvSpPr>
              <p:nvPr/>
            </p:nvSpPr>
            <p:spPr bwMode="auto">
              <a:xfrm>
                <a:off x="734" y="1887"/>
                <a:ext cx="32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Project due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4" name="Rectangle 301"/>
              <p:cNvSpPr>
                <a:spLocks noChangeArrowheads="1"/>
              </p:cNvSpPr>
              <p:nvPr/>
            </p:nvSpPr>
            <p:spPr bwMode="auto">
              <a:xfrm>
                <a:off x="473" y="1982"/>
                <a:ext cx="345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1/30     Quiz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5" name="Rectangle 302"/>
              <p:cNvSpPr>
                <a:spLocks noChangeArrowheads="1"/>
              </p:cNvSpPr>
              <p:nvPr/>
            </p:nvSpPr>
            <p:spPr bwMode="auto">
              <a:xfrm>
                <a:off x="514" y="2141"/>
                <a:ext cx="74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2/2   Cooperative groups -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6" name="Rectangle 303"/>
              <p:cNvSpPr>
                <a:spLocks noChangeArrowheads="1"/>
              </p:cNvSpPr>
              <p:nvPr/>
            </p:nvSpPr>
            <p:spPr bwMode="auto">
              <a:xfrm>
                <a:off x="514" y="2217"/>
                <a:ext cx="662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          over pp. 228-234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7" name="Rectangle 304"/>
              <p:cNvSpPr>
                <a:spLocks noChangeArrowheads="1"/>
              </p:cNvSpPr>
              <p:nvPr/>
            </p:nvSpPr>
            <p:spPr bwMode="auto">
              <a:xfrm>
                <a:off x="514" y="2643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8" name="Rectangle 305"/>
              <p:cNvSpPr>
                <a:spLocks noChangeArrowheads="1"/>
              </p:cNvSpPr>
              <p:nvPr/>
            </p:nvSpPr>
            <p:spPr bwMode="auto">
              <a:xfrm>
                <a:off x="514" y="2801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2/7      Review for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79" name="Rectangle 306"/>
              <p:cNvSpPr>
                <a:spLocks noChangeArrowheads="1"/>
              </p:cNvSpPr>
              <p:nvPr/>
            </p:nvSpPr>
            <p:spPr bwMode="auto">
              <a:xfrm>
                <a:off x="514" y="2973"/>
                <a:ext cx="320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2/6      Test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80" name="Line 307"/>
              <p:cNvSpPr>
                <a:spLocks noChangeShapeType="1"/>
              </p:cNvSpPr>
              <p:nvPr/>
            </p:nvSpPr>
            <p:spPr bwMode="auto">
              <a:xfrm flipH="1">
                <a:off x="2226" y="1330"/>
                <a:ext cx="550" cy="165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1" name="Line 308"/>
              <p:cNvSpPr>
                <a:spLocks noChangeShapeType="1"/>
              </p:cNvSpPr>
              <p:nvPr/>
            </p:nvSpPr>
            <p:spPr bwMode="auto">
              <a:xfrm flipH="1">
                <a:off x="2906" y="1592"/>
                <a:ext cx="227" cy="337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2" name="Line 309"/>
              <p:cNvSpPr>
                <a:spLocks noChangeShapeType="1"/>
              </p:cNvSpPr>
              <p:nvPr/>
            </p:nvSpPr>
            <p:spPr bwMode="auto">
              <a:xfrm>
                <a:off x="3697" y="1578"/>
                <a:ext cx="247" cy="289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3" name="Line 310"/>
              <p:cNvSpPr>
                <a:spLocks noChangeShapeType="1"/>
              </p:cNvSpPr>
              <p:nvPr/>
            </p:nvSpPr>
            <p:spPr bwMode="auto">
              <a:xfrm>
                <a:off x="4027" y="1337"/>
                <a:ext cx="399" cy="172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4" name="Oval 311"/>
              <p:cNvSpPr>
                <a:spLocks noChangeArrowheads="1"/>
              </p:cNvSpPr>
              <p:nvPr/>
            </p:nvSpPr>
            <p:spPr bwMode="auto">
              <a:xfrm>
                <a:off x="1669" y="147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5" name="Oval 312"/>
              <p:cNvSpPr>
                <a:spLocks noChangeArrowheads="1"/>
              </p:cNvSpPr>
              <p:nvPr/>
            </p:nvSpPr>
            <p:spPr bwMode="auto">
              <a:xfrm>
                <a:off x="2487" y="1805"/>
                <a:ext cx="901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6" name="Oval 313"/>
              <p:cNvSpPr>
                <a:spLocks noChangeArrowheads="1"/>
              </p:cNvSpPr>
              <p:nvPr/>
            </p:nvSpPr>
            <p:spPr bwMode="auto">
              <a:xfrm>
                <a:off x="3498" y="1805"/>
                <a:ext cx="900" cy="522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7" name="Oval 314"/>
              <p:cNvSpPr>
                <a:spLocks noChangeArrowheads="1"/>
              </p:cNvSpPr>
              <p:nvPr/>
            </p:nvSpPr>
            <p:spPr bwMode="auto">
              <a:xfrm>
                <a:off x="4288" y="1447"/>
                <a:ext cx="901" cy="523"/>
              </a:xfrm>
              <a:prstGeom prst="ellipse">
                <a:avLst/>
              </a:prstGeom>
              <a:solidFill>
                <a:srgbClr val="FFFFFF"/>
              </a:solidFill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2588" name="Rectangle 315"/>
              <p:cNvSpPr>
                <a:spLocks noChangeArrowheads="1"/>
              </p:cNvSpPr>
              <p:nvPr/>
            </p:nvSpPr>
            <p:spPr bwMode="auto">
              <a:xfrm>
                <a:off x="1814" y="1626"/>
                <a:ext cx="4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Areas of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89" name="Rectangle 316"/>
              <p:cNvSpPr>
                <a:spLocks noChangeArrowheads="1"/>
              </p:cNvSpPr>
              <p:nvPr/>
            </p:nvSpPr>
            <p:spPr bwMode="auto">
              <a:xfrm>
                <a:off x="1814" y="1736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0" name="Rectangle 317"/>
              <p:cNvSpPr>
                <a:spLocks noChangeArrowheads="1"/>
              </p:cNvSpPr>
              <p:nvPr/>
            </p:nvSpPr>
            <p:spPr bwMode="auto">
              <a:xfrm>
                <a:off x="2673" y="1894"/>
                <a:ext cx="59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Differences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1" name="Rectangle 318"/>
              <p:cNvSpPr>
                <a:spLocks noChangeArrowheads="1"/>
              </p:cNvSpPr>
              <p:nvPr/>
            </p:nvSpPr>
            <p:spPr bwMode="auto">
              <a:xfrm>
                <a:off x="2673" y="2004"/>
                <a:ext cx="45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between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2" name="Rectangle 319"/>
              <p:cNvSpPr>
                <a:spLocks noChangeArrowheads="1"/>
              </p:cNvSpPr>
              <p:nvPr/>
            </p:nvSpPr>
            <p:spPr bwMode="auto">
              <a:xfrm>
                <a:off x="2673" y="2114"/>
                <a:ext cx="467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areas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3" name="Rectangle 320"/>
              <p:cNvSpPr>
                <a:spLocks noChangeArrowheads="1"/>
              </p:cNvSpPr>
              <p:nvPr/>
            </p:nvSpPr>
            <p:spPr bwMode="auto">
              <a:xfrm>
                <a:off x="3690" y="1922"/>
                <a:ext cx="492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Events in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4" name="Rectangle 321"/>
              <p:cNvSpPr>
                <a:spLocks noChangeArrowheads="1"/>
              </p:cNvSpPr>
              <p:nvPr/>
            </p:nvSpPr>
            <p:spPr bwMode="auto">
              <a:xfrm>
                <a:off x="3690" y="2032"/>
                <a:ext cx="405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the 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5" name="Rectangle 322"/>
              <p:cNvSpPr>
                <a:spLocks noChangeArrowheads="1"/>
              </p:cNvSpPr>
              <p:nvPr/>
            </p:nvSpPr>
            <p:spPr bwMode="auto">
              <a:xfrm>
                <a:off x="4439" y="1523"/>
                <a:ext cx="436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Leaders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6" name="Rectangle 323"/>
              <p:cNvSpPr>
                <a:spLocks noChangeArrowheads="1"/>
              </p:cNvSpPr>
              <p:nvPr/>
            </p:nvSpPr>
            <p:spPr bwMode="auto">
              <a:xfrm>
                <a:off x="4439" y="1633"/>
                <a:ext cx="54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across the 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7" name="Rectangle 324"/>
              <p:cNvSpPr>
                <a:spLocks noChangeArrowheads="1"/>
              </p:cNvSpPr>
              <p:nvPr/>
            </p:nvSpPr>
            <p:spPr bwMode="auto">
              <a:xfrm>
                <a:off x="4439" y="1743"/>
                <a:ext cx="218" cy="1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400">
                    <a:solidFill>
                      <a:srgbClr val="000000"/>
                    </a:solidFill>
                    <a:latin typeface="Sand" pitchFamily="-48" charset="0"/>
                  </a:rPr>
                  <a:t>U.S.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598" name="Rectangle 325"/>
              <p:cNvSpPr>
                <a:spLocks noChangeArrowheads="1"/>
              </p:cNvSpPr>
              <p:nvPr/>
            </p:nvSpPr>
            <p:spPr bwMode="auto">
              <a:xfrm>
                <a:off x="2219" y="1282"/>
                <a:ext cx="413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based on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599" name="Rectangle 326"/>
              <p:cNvSpPr>
                <a:spLocks noChangeArrowheads="1"/>
              </p:cNvSpPr>
              <p:nvPr/>
            </p:nvSpPr>
            <p:spPr bwMode="auto">
              <a:xfrm>
                <a:off x="2623" y="1695"/>
                <a:ext cx="619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emerged  because of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600" name="Rectangle 327"/>
              <p:cNvSpPr>
                <a:spLocks noChangeArrowheads="1"/>
              </p:cNvSpPr>
              <p:nvPr/>
            </p:nvSpPr>
            <p:spPr bwMode="auto">
              <a:xfrm>
                <a:off x="3481" y="1706"/>
                <a:ext cx="598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became greater with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601" name="Rectangle 328"/>
              <p:cNvSpPr>
                <a:spLocks noChangeArrowheads="1"/>
              </p:cNvSpPr>
              <p:nvPr/>
            </p:nvSpPr>
            <p:spPr bwMode="auto">
              <a:xfrm>
                <a:off x="4130" y="1296"/>
                <a:ext cx="544" cy="7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800">
                    <a:solidFill>
                      <a:srgbClr val="000000"/>
                    </a:solidFill>
                    <a:latin typeface="Sand" pitchFamily="-48" charset="0"/>
                  </a:rPr>
                  <a:t>was influenced by  </a:t>
                </a:r>
                <a:endParaRPr lang="en-US" sz="800">
                  <a:latin typeface="Sand" pitchFamily="-48" charset="0"/>
                </a:endParaRPr>
              </a:p>
            </p:txBody>
          </p:sp>
          <p:sp>
            <p:nvSpPr>
              <p:cNvPr id="62602" name="Rectangle 329"/>
              <p:cNvSpPr>
                <a:spLocks noChangeArrowheads="1"/>
              </p:cNvSpPr>
              <p:nvPr/>
            </p:nvSpPr>
            <p:spPr bwMode="auto">
              <a:xfrm>
                <a:off x="4405" y="3180"/>
                <a:ext cx="382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descriptive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2603" name="Rectangle 330"/>
              <p:cNvSpPr>
                <a:spLocks noChangeArrowheads="1"/>
              </p:cNvSpPr>
              <p:nvPr/>
            </p:nvSpPr>
            <p:spPr bwMode="auto">
              <a:xfrm>
                <a:off x="4398" y="3586"/>
                <a:ext cx="431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cause/effect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2604" name="Rectangle 331"/>
              <p:cNvSpPr>
                <a:spLocks noChangeArrowheads="1"/>
              </p:cNvSpPr>
              <p:nvPr/>
            </p:nvSpPr>
            <p:spPr bwMode="auto">
              <a:xfrm>
                <a:off x="734" y="3201"/>
                <a:ext cx="2438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was sectionalism as it existed in the U. S.  of 1860?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605" name="Rectangle 332"/>
              <p:cNvSpPr>
                <a:spLocks noChangeArrowheads="1"/>
              </p:cNvSpPr>
              <p:nvPr/>
            </p:nvSpPr>
            <p:spPr bwMode="auto">
              <a:xfrm>
                <a:off x="728" y="3448"/>
                <a:ext cx="358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How did the differences in the sections of the U.S. in 1860 contribute to the start of the Civil War?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606" name="Rectangle 333"/>
              <p:cNvSpPr>
                <a:spLocks noChangeArrowheads="1"/>
              </p:cNvSpPr>
              <p:nvPr/>
            </p:nvSpPr>
            <p:spPr bwMode="auto">
              <a:xfrm>
                <a:off x="710" y="3551"/>
                <a:ext cx="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endParaRPr lang="en-US">
                  <a:latin typeface="Times" pitchFamily="-112" charset="0"/>
                </a:endParaRPr>
              </a:p>
            </p:txBody>
          </p:sp>
          <p:grpSp>
            <p:nvGrpSpPr>
              <p:cNvPr id="62607" name="Group 334"/>
              <p:cNvGrpSpPr>
                <a:grpSpLocks/>
              </p:cNvGrpSpPr>
              <p:nvPr/>
            </p:nvGrpSpPr>
            <p:grpSpPr bwMode="auto">
              <a:xfrm>
                <a:off x="1484" y="444"/>
                <a:ext cx="529" cy="55"/>
                <a:chOff x="1484" y="444"/>
                <a:chExt cx="529" cy="55"/>
              </a:xfrm>
            </p:grpSpPr>
            <p:sp>
              <p:nvSpPr>
                <p:cNvPr id="62614" name="Freeform 335"/>
                <p:cNvSpPr>
                  <a:spLocks/>
                </p:cNvSpPr>
                <p:nvPr/>
              </p:nvSpPr>
              <p:spPr bwMode="auto">
                <a:xfrm>
                  <a:off x="1484" y="444"/>
                  <a:ext cx="96" cy="55"/>
                </a:xfrm>
                <a:custGeom>
                  <a:avLst/>
                  <a:gdLst>
                    <a:gd name="T0" fmla="*/ 0 w 96"/>
                    <a:gd name="T1" fmla="*/ 27 h 55"/>
                    <a:gd name="T2" fmla="*/ 96 w 96"/>
                    <a:gd name="T3" fmla="*/ 0 h 55"/>
                    <a:gd name="T4" fmla="*/ 96 w 96"/>
                    <a:gd name="T5" fmla="*/ 27 h 55"/>
                    <a:gd name="T6" fmla="*/ 96 w 96"/>
                    <a:gd name="T7" fmla="*/ 55 h 55"/>
                    <a:gd name="T8" fmla="*/ 0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0" y="27"/>
                      </a:moveTo>
                      <a:lnTo>
                        <a:pt x="96" y="0"/>
                      </a:lnTo>
                      <a:lnTo>
                        <a:pt x="96" y="27"/>
                      </a:lnTo>
                      <a:lnTo>
                        <a:pt x="96" y="55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15" name="Line 336"/>
                <p:cNvSpPr>
                  <a:spLocks noChangeShapeType="1"/>
                </p:cNvSpPr>
                <p:nvPr/>
              </p:nvSpPr>
              <p:spPr bwMode="auto">
                <a:xfrm flipH="1">
                  <a:off x="1580" y="471"/>
                  <a:ext cx="433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62608" name="Group 337"/>
              <p:cNvGrpSpPr>
                <a:grpSpLocks/>
              </p:cNvGrpSpPr>
              <p:nvPr/>
            </p:nvGrpSpPr>
            <p:grpSpPr bwMode="auto">
              <a:xfrm>
                <a:off x="3944" y="457"/>
                <a:ext cx="591" cy="55"/>
                <a:chOff x="3807" y="444"/>
                <a:chExt cx="591" cy="55"/>
              </a:xfrm>
            </p:grpSpPr>
            <p:sp>
              <p:nvSpPr>
                <p:cNvPr id="62612" name="Freeform 338"/>
                <p:cNvSpPr>
                  <a:spLocks/>
                </p:cNvSpPr>
                <p:nvPr/>
              </p:nvSpPr>
              <p:spPr bwMode="auto">
                <a:xfrm>
                  <a:off x="4302" y="444"/>
                  <a:ext cx="96" cy="55"/>
                </a:xfrm>
                <a:custGeom>
                  <a:avLst/>
                  <a:gdLst>
                    <a:gd name="T0" fmla="*/ 96 w 96"/>
                    <a:gd name="T1" fmla="*/ 27 h 55"/>
                    <a:gd name="T2" fmla="*/ 0 w 96"/>
                    <a:gd name="T3" fmla="*/ 55 h 55"/>
                    <a:gd name="T4" fmla="*/ 0 w 96"/>
                    <a:gd name="T5" fmla="*/ 27 h 55"/>
                    <a:gd name="T6" fmla="*/ 0 w 96"/>
                    <a:gd name="T7" fmla="*/ 0 h 55"/>
                    <a:gd name="T8" fmla="*/ 96 w 96"/>
                    <a:gd name="T9" fmla="*/ 27 h 55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96"/>
                    <a:gd name="T16" fmla="*/ 0 h 55"/>
                    <a:gd name="T17" fmla="*/ 96 w 96"/>
                    <a:gd name="T18" fmla="*/ 55 h 55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96" h="55">
                      <a:moveTo>
                        <a:pt x="96" y="27"/>
                      </a:moveTo>
                      <a:lnTo>
                        <a:pt x="0" y="55"/>
                      </a:lnTo>
                      <a:lnTo>
                        <a:pt x="0" y="27"/>
                      </a:lnTo>
                      <a:lnTo>
                        <a:pt x="0" y="0"/>
                      </a:lnTo>
                      <a:lnTo>
                        <a:pt x="96" y="2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62613" name="Line 339"/>
                <p:cNvSpPr>
                  <a:spLocks noChangeShapeType="1"/>
                </p:cNvSpPr>
                <p:nvPr/>
              </p:nvSpPr>
              <p:spPr bwMode="auto">
                <a:xfrm>
                  <a:off x="3807" y="471"/>
                  <a:ext cx="495" cy="1"/>
                </a:xfrm>
                <a:prstGeom prst="line">
                  <a:avLst/>
                </a:prstGeom>
                <a:noFill/>
                <a:ln w="11113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62609" name="Rectangle 340"/>
              <p:cNvSpPr>
                <a:spLocks noChangeArrowheads="1"/>
              </p:cNvSpPr>
              <p:nvPr/>
            </p:nvSpPr>
            <p:spPr bwMode="auto">
              <a:xfrm>
                <a:off x="4323" y="3386"/>
                <a:ext cx="618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compare/contrast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62610" name="Rectangle 341"/>
              <p:cNvSpPr>
                <a:spLocks noChangeArrowheads="1"/>
              </p:cNvSpPr>
              <p:nvPr/>
            </p:nvSpPr>
            <p:spPr bwMode="auto">
              <a:xfrm>
                <a:off x="4322" y="271"/>
                <a:ext cx="140" cy="8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900">
                    <a:solidFill>
                      <a:srgbClr val="000000"/>
                    </a:solidFill>
                    <a:latin typeface="Sand" pitchFamily="-48" charset="0"/>
                  </a:rPr>
                  <a:t>1/22</a:t>
                </a:r>
                <a:endParaRPr lang="en-US">
                  <a:latin typeface="Sand" pitchFamily="-48" charset="0"/>
                </a:endParaRPr>
              </a:p>
            </p:txBody>
          </p:sp>
          <p:sp>
            <p:nvSpPr>
              <p:cNvPr id="62611" name="Rectangle 342"/>
              <p:cNvSpPr>
                <a:spLocks noChangeArrowheads="1"/>
              </p:cNvSpPr>
              <p:nvPr/>
            </p:nvSpPr>
            <p:spPr bwMode="auto">
              <a:xfrm>
                <a:off x="741" y="3778"/>
                <a:ext cx="2380" cy="1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200">
                    <a:solidFill>
                      <a:srgbClr val="000000"/>
                    </a:solidFill>
                    <a:latin typeface="Sand" pitchFamily="-48" charset="0"/>
                  </a:rPr>
                  <a:t>What examples of sectionalism exist in the world today?</a:t>
                </a:r>
                <a:endParaRPr lang="en-US">
                  <a:latin typeface="Sand" pitchFamily="-48" charset="0"/>
                </a:endParaRPr>
              </a:p>
            </p:txBody>
          </p:sp>
        </p:grpSp>
      </p:grpSp>
      <p:sp>
        <p:nvSpPr>
          <p:cNvPr id="62469" name="Rectangle 6"/>
          <p:cNvSpPr>
            <a:spLocks noChangeArrowheads="1"/>
          </p:cNvSpPr>
          <p:nvPr/>
        </p:nvSpPr>
        <p:spPr bwMode="auto">
          <a:xfrm>
            <a:off x="609600" y="1066800"/>
            <a:ext cx="2044700" cy="3860800"/>
          </a:xfrm>
          <a:prstGeom prst="rect">
            <a:avLst/>
          </a:prstGeom>
          <a:noFill/>
          <a:ln w="1270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2470" name="Group 21"/>
          <p:cNvGrpSpPr>
            <a:grpSpLocks/>
          </p:cNvGrpSpPr>
          <p:nvPr/>
        </p:nvGrpSpPr>
        <p:grpSpPr bwMode="auto">
          <a:xfrm>
            <a:off x="2674938" y="355600"/>
            <a:ext cx="5719762" cy="3632200"/>
            <a:chOff x="1925" y="360"/>
            <a:chExt cx="3603" cy="2288"/>
          </a:xfrm>
        </p:grpSpPr>
        <p:sp>
          <p:nvSpPr>
            <p:cNvPr id="62472" name="AutoShape 8"/>
            <p:cNvSpPr>
              <a:spLocks noChangeArrowheads="1"/>
            </p:cNvSpPr>
            <p:nvPr/>
          </p:nvSpPr>
          <p:spPr bwMode="auto">
            <a:xfrm>
              <a:off x="2360" y="360"/>
              <a:ext cx="3168" cy="2288"/>
            </a:xfrm>
            <a:prstGeom prst="roundRect">
              <a:avLst>
                <a:gd name="adj" fmla="val 6468"/>
              </a:avLst>
            </a:prstGeom>
            <a:solidFill>
              <a:schemeClr val="bg1"/>
            </a:solidFill>
            <a:ln w="127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73" name="Freeform 9"/>
            <p:cNvSpPr>
              <a:spLocks/>
            </p:cNvSpPr>
            <p:nvPr/>
          </p:nvSpPr>
          <p:spPr bwMode="auto">
            <a:xfrm>
              <a:off x="1925" y="1165"/>
              <a:ext cx="214" cy="227"/>
            </a:xfrm>
            <a:custGeom>
              <a:avLst/>
              <a:gdLst>
                <a:gd name="T0" fmla="*/ 0 w 272"/>
                <a:gd name="T1" fmla="*/ 288 h 288"/>
                <a:gd name="T2" fmla="*/ 80 w 272"/>
                <a:gd name="T3" fmla="*/ 0 h 288"/>
                <a:gd name="T4" fmla="*/ 120 w 272"/>
                <a:gd name="T5" fmla="*/ 160 h 288"/>
                <a:gd name="T6" fmla="*/ 272 w 272"/>
                <a:gd name="T7" fmla="*/ 176 h 288"/>
                <a:gd name="T8" fmla="*/ 0 w 272"/>
                <a:gd name="T9" fmla="*/ 288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72"/>
                <a:gd name="T16" fmla="*/ 0 h 288"/>
                <a:gd name="T17" fmla="*/ 272 w 272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72" h="288">
                  <a:moveTo>
                    <a:pt x="0" y="288"/>
                  </a:moveTo>
                  <a:lnTo>
                    <a:pt x="80" y="0"/>
                  </a:lnTo>
                  <a:lnTo>
                    <a:pt x="120" y="160"/>
                  </a:lnTo>
                  <a:lnTo>
                    <a:pt x="272" y="176"/>
                  </a:lnTo>
                  <a:lnTo>
                    <a:pt x="0" y="28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474" name="Line 10"/>
            <p:cNvSpPr>
              <a:spLocks noChangeShapeType="1"/>
            </p:cNvSpPr>
            <p:nvPr/>
          </p:nvSpPr>
          <p:spPr bwMode="auto">
            <a:xfrm flipH="1">
              <a:off x="2018" y="912"/>
              <a:ext cx="334" cy="378"/>
            </a:xfrm>
            <a:prstGeom prst="line">
              <a:avLst/>
            </a:prstGeom>
            <a:noFill/>
            <a:ln w="1016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2475" name="Group 20"/>
            <p:cNvGrpSpPr>
              <a:grpSpLocks/>
            </p:cNvGrpSpPr>
            <p:nvPr/>
          </p:nvGrpSpPr>
          <p:grpSpPr bwMode="auto">
            <a:xfrm>
              <a:off x="2544" y="568"/>
              <a:ext cx="2753" cy="1798"/>
              <a:chOff x="1448" y="552"/>
              <a:chExt cx="2753" cy="1798"/>
            </a:xfrm>
          </p:grpSpPr>
          <p:sp>
            <p:nvSpPr>
              <p:cNvPr id="62476" name="Rectangle 12"/>
              <p:cNvSpPr>
                <a:spLocks noChangeArrowheads="1"/>
              </p:cNvSpPr>
              <p:nvPr/>
            </p:nvSpPr>
            <p:spPr bwMode="auto">
              <a:xfrm>
                <a:off x="1944" y="552"/>
                <a:ext cx="177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8. UNIT SCHEDULE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2477" name="Rectangle 14"/>
              <p:cNvSpPr>
                <a:spLocks noChangeArrowheads="1"/>
              </p:cNvSpPr>
              <p:nvPr/>
            </p:nvSpPr>
            <p:spPr bwMode="auto">
              <a:xfrm>
                <a:off x="1600" y="1000"/>
                <a:ext cx="2432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To help students organize 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2478" name="Rectangle 15"/>
              <p:cNvSpPr>
                <a:spLocks noChangeArrowheads="1"/>
              </p:cNvSpPr>
              <p:nvPr/>
            </p:nvSpPr>
            <p:spPr bwMode="auto">
              <a:xfrm>
                <a:off x="1796" y="1224"/>
                <a:ext cx="207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task management and 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2479" name="Rectangle 16"/>
              <p:cNvSpPr>
                <a:spLocks noChangeArrowheads="1"/>
              </p:cNvSpPr>
              <p:nvPr/>
            </p:nvSpPr>
            <p:spPr bwMode="auto">
              <a:xfrm>
                <a:off x="1448" y="1448"/>
                <a:ext cx="275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completion, experiences that  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2480" name="Rectangle 17"/>
              <p:cNvSpPr>
                <a:spLocks noChangeArrowheads="1"/>
              </p:cNvSpPr>
              <p:nvPr/>
            </p:nvSpPr>
            <p:spPr bwMode="auto">
              <a:xfrm>
                <a:off x="1536" y="1672"/>
                <a:ext cx="2560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promote learning and show 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2481" name="Rectangle 18"/>
              <p:cNvSpPr>
                <a:spLocks noChangeArrowheads="1"/>
              </p:cNvSpPr>
              <p:nvPr/>
            </p:nvSpPr>
            <p:spPr bwMode="auto">
              <a:xfrm>
                <a:off x="1684" y="1896"/>
                <a:ext cx="228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students what they have 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2482" name="Rectangle 19"/>
              <p:cNvSpPr>
                <a:spLocks noChangeArrowheads="1"/>
              </p:cNvSpPr>
              <p:nvPr/>
            </p:nvSpPr>
            <p:spPr bwMode="auto">
              <a:xfrm>
                <a:off x="1984" y="2120"/>
                <a:ext cx="1686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learned are listed. </a:t>
                </a:r>
                <a:endParaRPr lang="en-US">
                  <a:latin typeface="Times" pitchFamily="-112" charset="0"/>
                </a:endParaRPr>
              </a:p>
            </p:txBody>
          </p:sp>
        </p:grpSp>
      </p:grpSp>
      <p:pic>
        <p:nvPicPr>
          <p:cNvPr id="62471" name="Picture 177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E7C675-C690-4FF7-BB5F-E61F318CEFA1}" type="slidenum">
              <a:rPr lang="en-US"/>
              <a:pPr/>
              <a:t>25</a:t>
            </a:fld>
            <a:endParaRPr lang="en-US"/>
          </a:p>
        </p:txBody>
      </p:sp>
      <p:sp>
        <p:nvSpPr>
          <p:cNvPr id="13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3492" name="Group 310"/>
          <p:cNvGrpSpPr>
            <a:grpSpLocks/>
          </p:cNvGrpSpPr>
          <p:nvPr/>
        </p:nvGrpSpPr>
        <p:grpSpPr bwMode="auto">
          <a:xfrm>
            <a:off x="249238" y="0"/>
            <a:ext cx="8415337" cy="6765925"/>
            <a:chOff x="157" y="-7"/>
            <a:chExt cx="5301" cy="4262"/>
          </a:xfrm>
        </p:grpSpPr>
        <p:sp>
          <p:nvSpPr>
            <p:cNvPr id="63507" name="Rectangle 311"/>
            <p:cNvSpPr>
              <a:spLocks noChangeArrowheads="1"/>
            </p:cNvSpPr>
            <p:nvPr/>
          </p:nvSpPr>
          <p:spPr bwMode="auto">
            <a:xfrm>
              <a:off x="303" y="240"/>
              <a:ext cx="5147" cy="3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800">
                <a:latin typeface="Sand" pitchFamily="-48" charset="0"/>
              </a:endParaRPr>
            </a:p>
          </p:txBody>
        </p:sp>
        <p:sp>
          <p:nvSpPr>
            <p:cNvPr id="63508" name="Rectangle 312"/>
            <p:cNvSpPr>
              <a:spLocks noChangeArrowheads="1"/>
            </p:cNvSpPr>
            <p:nvPr/>
          </p:nvSpPr>
          <p:spPr bwMode="auto">
            <a:xfrm>
              <a:off x="295" y="233"/>
              <a:ext cx="5163" cy="3765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09" name="Rectangle 313"/>
            <p:cNvSpPr>
              <a:spLocks noChangeArrowheads="1"/>
            </p:cNvSpPr>
            <p:nvPr/>
          </p:nvSpPr>
          <p:spPr bwMode="auto">
            <a:xfrm>
              <a:off x="3892" y="36"/>
              <a:ext cx="20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Arial" charset="0"/>
              </a:endParaRPr>
            </a:p>
          </p:txBody>
        </p:sp>
        <p:sp>
          <p:nvSpPr>
            <p:cNvPr id="63510" name="Rectangle 314"/>
            <p:cNvSpPr>
              <a:spLocks noChangeArrowheads="1"/>
            </p:cNvSpPr>
            <p:nvPr/>
          </p:nvSpPr>
          <p:spPr bwMode="auto">
            <a:xfrm>
              <a:off x="3892" y="124"/>
              <a:ext cx="19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Arial" charset="0"/>
              </a:endParaRPr>
            </a:p>
          </p:txBody>
        </p:sp>
        <p:sp>
          <p:nvSpPr>
            <p:cNvPr id="63511" name="Line 315"/>
            <p:cNvSpPr>
              <a:spLocks noChangeShapeType="1"/>
            </p:cNvSpPr>
            <p:nvPr/>
          </p:nvSpPr>
          <p:spPr bwMode="auto">
            <a:xfrm>
              <a:off x="4118" y="95"/>
              <a:ext cx="134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12" name="Line 316"/>
            <p:cNvSpPr>
              <a:spLocks noChangeShapeType="1"/>
            </p:cNvSpPr>
            <p:nvPr/>
          </p:nvSpPr>
          <p:spPr bwMode="auto">
            <a:xfrm>
              <a:off x="4133" y="189"/>
              <a:ext cx="131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13" name="Rectangle 317"/>
            <p:cNvSpPr>
              <a:spLocks noChangeArrowheads="1"/>
            </p:cNvSpPr>
            <p:nvPr/>
          </p:nvSpPr>
          <p:spPr bwMode="auto">
            <a:xfrm>
              <a:off x="324" y="51"/>
              <a:ext cx="1217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700" b="1">
                  <a:solidFill>
                    <a:srgbClr val="000000"/>
                  </a:solidFill>
                  <a:latin typeface="Arial" charset="0"/>
                </a:rPr>
                <a:t>The Unit Organizer</a:t>
              </a:r>
              <a:endParaRPr lang="en-US">
                <a:latin typeface="Arial" charset="0"/>
              </a:endParaRPr>
            </a:p>
          </p:txBody>
        </p:sp>
        <p:sp>
          <p:nvSpPr>
            <p:cNvPr id="63514" name="Line 318"/>
            <p:cNvSpPr>
              <a:spLocks noChangeShapeType="1"/>
            </p:cNvSpPr>
            <p:nvPr/>
          </p:nvSpPr>
          <p:spPr bwMode="auto">
            <a:xfrm>
              <a:off x="324" y="3546"/>
              <a:ext cx="5112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15" name="Rectangle 319"/>
            <p:cNvSpPr>
              <a:spLocks noChangeArrowheads="1"/>
            </p:cNvSpPr>
            <p:nvPr/>
          </p:nvSpPr>
          <p:spPr bwMode="auto">
            <a:xfrm rot="-5400000">
              <a:off x="228" y="4076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Times" pitchFamily="-112" charset="0"/>
              </a:endParaRPr>
            </a:p>
          </p:txBody>
        </p:sp>
        <p:sp>
          <p:nvSpPr>
            <p:cNvPr id="63516" name="Rectangle 320"/>
            <p:cNvSpPr>
              <a:spLocks noChangeArrowheads="1"/>
            </p:cNvSpPr>
            <p:nvPr/>
          </p:nvSpPr>
          <p:spPr bwMode="auto">
            <a:xfrm rot="-5400000">
              <a:off x="228" y="4140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Arial" charset="0"/>
              </a:endParaRPr>
            </a:p>
          </p:txBody>
        </p:sp>
        <p:sp>
          <p:nvSpPr>
            <p:cNvPr id="63517" name="Rectangle 321"/>
            <p:cNvSpPr>
              <a:spLocks noChangeArrowheads="1"/>
            </p:cNvSpPr>
            <p:nvPr/>
          </p:nvSpPr>
          <p:spPr bwMode="auto">
            <a:xfrm rot="-5400000">
              <a:off x="288" y="3646"/>
              <a:ext cx="377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NEW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SELF-TEST</a:t>
              </a: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QUESTIONS</a:t>
              </a:r>
            </a:p>
          </p:txBody>
        </p:sp>
        <p:sp>
          <p:nvSpPr>
            <p:cNvPr id="63518" name="Rectangle 322"/>
            <p:cNvSpPr>
              <a:spLocks noChangeArrowheads="1"/>
            </p:cNvSpPr>
            <p:nvPr/>
          </p:nvSpPr>
          <p:spPr bwMode="auto">
            <a:xfrm rot="-5400000">
              <a:off x="42" y="3390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Arial" charset="0"/>
              </a:endParaRPr>
            </a:p>
          </p:txBody>
        </p:sp>
        <p:sp>
          <p:nvSpPr>
            <p:cNvPr id="63519" name="Line 323"/>
            <p:cNvSpPr>
              <a:spLocks noChangeShapeType="1"/>
            </p:cNvSpPr>
            <p:nvPr/>
          </p:nvSpPr>
          <p:spPr bwMode="auto">
            <a:xfrm>
              <a:off x="645" y="3546"/>
              <a:ext cx="1" cy="43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20" name="Rectangle 324"/>
            <p:cNvSpPr>
              <a:spLocks noChangeArrowheads="1"/>
            </p:cNvSpPr>
            <p:nvPr/>
          </p:nvSpPr>
          <p:spPr bwMode="auto">
            <a:xfrm>
              <a:off x="455" y="248"/>
              <a:ext cx="81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Expanded 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63521" name="Line 325"/>
            <p:cNvSpPr>
              <a:spLocks noChangeShapeType="1"/>
            </p:cNvSpPr>
            <p:nvPr/>
          </p:nvSpPr>
          <p:spPr bwMode="auto">
            <a:xfrm>
              <a:off x="2298" y="291"/>
              <a:ext cx="728" cy="204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22" name="Rectangle 326"/>
            <p:cNvSpPr>
              <a:spLocks noChangeArrowheads="1"/>
            </p:cNvSpPr>
            <p:nvPr/>
          </p:nvSpPr>
          <p:spPr bwMode="auto">
            <a:xfrm>
              <a:off x="1730" y="95"/>
              <a:ext cx="2111" cy="1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23" name="Rectangle 327"/>
            <p:cNvSpPr>
              <a:spLocks noChangeArrowheads="1"/>
            </p:cNvSpPr>
            <p:nvPr/>
          </p:nvSpPr>
          <p:spPr bwMode="auto">
            <a:xfrm>
              <a:off x="1715" y="80"/>
              <a:ext cx="2141" cy="226"/>
            </a:xfrm>
            <a:prstGeom prst="rect">
              <a:avLst/>
            </a:prstGeom>
            <a:noFill/>
            <a:ln w="460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24" name="Rectangle 328"/>
            <p:cNvSpPr>
              <a:spLocks noChangeArrowheads="1"/>
            </p:cNvSpPr>
            <p:nvPr/>
          </p:nvSpPr>
          <p:spPr bwMode="auto">
            <a:xfrm rot="960000">
              <a:off x="2625" y="338"/>
              <a:ext cx="33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63525" name="Oval 329"/>
            <p:cNvSpPr>
              <a:spLocks noChangeArrowheads="1"/>
            </p:cNvSpPr>
            <p:nvPr/>
          </p:nvSpPr>
          <p:spPr bwMode="auto">
            <a:xfrm>
              <a:off x="346" y="255"/>
              <a:ext cx="102" cy="10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26" name="Oval 330"/>
            <p:cNvSpPr>
              <a:spLocks noChangeArrowheads="1"/>
            </p:cNvSpPr>
            <p:nvPr/>
          </p:nvSpPr>
          <p:spPr bwMode="auto">
            <a:xfrm>
              <a:off x="346" y="3575"/>
              <a:ext cx="102" cy="10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27" name="Rectangle 331"/>
            <p:cNvSpPr>
              <a:spLocks noChangeArrowheads="1"/>
            </p:cNvSpPr>
            <p:nvPr/>
          </p:nvSpPr>
          <p:spPr bwMode="auto">
            <a:xfrm>
              <a:off x="372" y="263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9</a:t>
              </a:r>
              <a:endParaRPr lang="en-US">
                <a:latin typeface="Arial" charset="0"/>
              </a:endParaRPr>
            </a:p>
          </p:txBody>
        </p:sp>
        <p:sp>
          <p:nvSpPr>
            <p:cNvPr id="63528" name="Rectangle 332"/>
            <p:cNvSpPr>
              <a:spLocks noChangeArrowheads="1"/>
            </p:cNvSpPr>
            <p:nvPr/>
          </p:nvSpPr>
          <p:spPr bwMode="auto">
            <a:xfrm>
              <a:off x="368" y="3591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>
                <a:latin typeface="Arial" charset="0"/>
              </a:endParaRPr>
            </a:p>
          </p:txBody>
        </p:sp>
        <p:sp>
          <p:nvSpPr>
            <p:cNvPr id="63529" name="Rectangle 333"/>
            <p:cNvSpPr>
              <a:spLocks noChangeArrowheads="1"/>
            </p:cNvSpPr>
            <p:nvPr/>
          </p:nvSpPr>
          <p:spPr bwMode="auto">
            <a:xfrm>
              <a:off x="1249" y="3677"/>
              <a:ext cx="286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How did national events and leaders pull the different sections of the U.S. apart? 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63530" name="Rectangle 334"/>
            <p:cNvSpPr>
              <a:spLocks noChangeArrowheads="1"/>
            </p:cNvSpPr>
            <p:nvPr/>
          </p:nvSpPr>
          <p:spPr bwMode="auto">
            <a:xfrm>
              <a:off x="1981" y="116"/>
              <a:ext cx="149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500">
                  <a:solidFill>
                    <a:srgbClr val="000000"/>
                  </a:solidFill>
                  <a:latin typeface="Sand" pitchFamily="-48" charset="0"/>
                </a:rPr>
                <a:t>The Causes of the Civil War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3531" name="Rectangle 335"/>
            <p:cNvSpPr>
              <a:spLocks noChangeArrowheads="1"/>
            </p:cNvSpPr>
            <p:nvPr/>
          </p:nvSpPr>
          <p:spPr bwMode="auto">
            <a:xfrm>
              <a:off x="4344" y="-7"/>
              <a:ext cx="53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Elida Cordora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3532" name="Rectangle 336"/>
            <p:cNvSpPr>
              <a:spLocks noChangeArrowheads="1"/>
            </p:cNvSpPr>
            <p:nvPr/>
          </p:nvSpPr>
          <p:spPr bwMode="auto">
            <a:xfrm>
              <a:off x="4300" y="94"/>
              <a:ext cx="15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1/22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3533" name="Line 337"/>
            <p:cNvSpPr>
              <a:spLocks noChangeShapeType="1"/>
            </p:cNvSpPr>
            <p:nvPr/>
          </p:nvSpPr>
          <p:spPr bwMode="auto">
            <a:xfrm>
              <a:off x="3499" y="1638"/>
              <a:ext cx="1" cy="150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34" name="Line 338"/>
            <p:cNvSpPr>
              <a:spLocks noChangeShapeType="1"/>
            </p:cNvSpPr>
            <p:nvPr/>
          </p:nvSpPr>
          <p:spPr bwMode="auto">
            <a:xfrm>
              <a:off x="3135" y="947"/>
              <a:ext cx="466" cy="35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35" name="Line 339"/>
            <p:cNvSpPr>
              <a:spLocks noChangeShapeType="1"/>
            </p:cNvSpPr>
            <p:nvPr/>
          </p:nvSpPr>
          <p:spPr bwMode="auto">
            <a:xfrm flipH="1">
              <a:off x="2414" y="961"/>
              <a:ext cx="175" cy="35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36" name="Line 340"/>
            <p:cNvSpPr>
              <a:spLocks noChangeShapeType="1"/>
            </p:cNvSpPr>
            <p:nvPr/>
          </p:nvSpPr>
          <p:spPr bwMode="auto">
            <a:xfrm flipH="1">
              <a:off x="1730" y="757"/>
              <a:ext cx="626" cy="18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37" name="Line 341"/>
            <p:cNvSpPr>
              <a:spLocks noChangeShapeType="1"/>
            </p:cNvSpPr>
            <p:nvPr/>
          </p:nvSpPr>
          <p:spPr bwMode="auto">
            <a:xfrm>
              <a:off x="3470" y="750"/>
              <a:ext cx="1012" cy="20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38" name="Oval 342"/>
            <p:cNvSpPr>
              <a:spLocks noChangeArrowheads="1"/>
            </p:cNvSpPr>
            <p:nvPr/>
          </p:nvSpPr>
          <p:spPr bwMode="auto">
            <a:xfrm>
              <a:off x="2276" y="473"/>
              <a:ext cx="1238" cy="561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39" name="Oval 343"/>
            <p:cNvSpPr>
              <a:spLocks noChangeArrowheads="1"/>
            </p:cNvSpPr>
            <p:nvPr/>
          </p:nvSpPr>
          <p:spPr bwMode="auto">
            <a:xfrm>
              <a:off x="2269" y="466"/>
              <a:ext cx="1252" cy="5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3540" name="Group 344"/>
            <p:cNvGrpSpPr>
              <a:grpSpLocks/>
            </p:cNvGrpSpPr>
            <p:nvPr/>
          </p:nvGrpSpPr>
          <p:grpSpPr bwMode="auto">
            <a:xfrm>
              <a:off x="2370" y="874"/>
              <a:ext cx="1064" cy="1"/>
              <a:chOff x="2370" y="874"/>
              <a:chExt cx="1064" cy="1"/>
            </a:xfrm>
          </p:grpSpPr>
          <p:sp>
            <p:nvSpPr>
              <p:cNvPr id="63607" name="Line 345"/>
              <p:cNvSpPr>
                <a:spLocks noChangeShapeType="1"/>
              </p:cNvSpPr>
              <p:nvPr/>
            </p:nvSpPr>
            <p:spPr bwMode="auto">
              <a:xfrm>
                <a:off x="2370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08" name="Line 346"/>
              <p:cNvSpPr>
                <a:spLocks noChangeShapeType="1"/>
              </p:cNvSpPr>
              <p:nvPr/>
            </p:nvSpPr>
            <p:spPr bwMode="auto">
              <a:xfrm>
                <a:off x="2436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09" name="Line 347"/>
              <p:cNvSpPr>
                <a:spLocks noChangeShapeType="1"/>
              </p:cNvSpPr>
              <p:nvPr/>
            </p:nvSpPr>
            <p:spPr bwMode="auto">
              <a:xfrm>
                <a:off x="2502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0" name="Line 348"/>
              <p:cNvSpPr>
                <a:spLocks noChangeShapeType="1"/>
              </p:cNvSpPr>
              <p:nvPr/>
            </p:nvSpPr>
            <p:spPr bwMode="auto">
              <a:xfrm>
                <a:off x="2567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1" name="Line 349"/>
              <p:cNvSpPr>
                <a:spLocks noChangeShapeType="1"/>
              </p:cNvSpPr>
              <p:nvPr/>
            </p:nvSpPr>
            <p:spPr bwMode="auto">
              <a:xfrm>
                <a:off x="2633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2" name="Line 350"/>
              <p:cNvSpPr>
                <a:spLocks noChangeShapeType="1"/>
              </p:cNvSpPr>
              <p:nvPr/>
            </p:nvSpPr>
            <p:spPr bwMode="auto">
              <a:xfrm>
                <a:off x="2698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3" name="Line 351"/>
              <p:cNvSpPr>
                <a:spLocks noChangeShapeType="1"/>
              </p:cNvSpPr>
              <p:nvPr/>
            </p:nvSpPr>
            <p:spPr bwMode="auto">
              <a:xfrm>
                <a:off x="2764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4" name="Line 352"/>
              <p:cNvSpPr>
                <a:spLocks noChangeShapeType="1"/>
              </p:cNvSpPr>
              <p:nvPr/>
            </p:nvSpPr>
            <p:spPr bwMode="auto">
              <a:xfrm>
                <a:off x="2829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5" name="Line 353"/>
              <p:cNvSpPr>
                <a:spLocks noChangeShapeType="1"/>
              </p:cNvSpPr>
              <p:nvPr/>
            </p:nvSpPr>
            <p:spPr bwMode="auto">
              <a:xfrm>
                <a:off x="2895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6" name="Line 354"/>
              <p:cNvSpPr>
                <a:spLocks noChangeShapeType="1"/>
              </p:cNvSpPr>
              <p:nvPr/>
            </p:nvSpPr>
            <p:spPr bwMode="auto">
              <a:xfrm>
                <a:off x="2960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7" name="Line 355"/>
              <p:cNvSpPr>
                <a:spLocks noChangeShapeType="1"/>
              </p:cNvSpPr>
              <p:nvPr/>
            </p:nvSpPr>
            <p:spPr bwMode="auto">
              <a:xfrm>
                <a:off x="3026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8" name="Line 356"/>
              <p:cNvSpPr>
                <a:spLocks noChangeShapeType="1"/>
              </p:cNvSpPr>
              <p:nvPr/>
            </p:nvSpPr>
            <p:spPr bwMode="auto">
              <a:xfrm>
                <a:off x="3091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19" name="Line 357"/>
              <p:cNvSpPr>
                <a:spLocks noChangeShapeType="1"/>
              </p:cNvSpPr>
              <p:nvPr/>
            </p:nvSpPr>
            <p:spPr bwMode="auto">
              <a:xfrm>
                <a:off x="3157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20" name="Line 358"/>
              <p:cNvSpPr>
                <a:spLocks noChangeShapeType="1"/>
              </p:cNvSpPr>
              <p:nvPr/>
            </p:nvSpPr>
            <p:spPr bwMode="auto">
              <a:xfrm>
                <a:off x="3222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21" name="Line 359"/>
              <p:cNvSpPr>
                <a:spLocks noChangeShapeType="1"/>
              </p:cNvSpPr>
              <p:nvPr/>
            </p:nvSpPr>
            <p:spPr bwMode="auto">
              <a:xfrm>
                <a:off x="3288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22" name="Line 360"/>
              <p:cNvSpPr>
                <a:spLocks noChangeShapeType="1"/>
              </p:cNvSpPr>
              <p:nvPr/>
            </p:nvSpPr>
            <p:spPr bwMode="auto">
              <a:xfrm>
                <a:off x="3353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3623" name="Line 361"/>
              <p:cNvSpPr>
                <a:spLocks noChangeShapeType="1"/>
              </p:cNvSpPr>
              <p:nvPr/>
            </p:nvSpPr>
            <p:spPr bwMode="auto">
              <a:xfrm>
                <a:off x="3419" y="874"/>
                <a:ext cx="1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3541" name="Rectangle 362"/>
            <p:cNvSpPr>
              <a:spLocks noChangeArrowheads="1"/>
            </p:cNvSpPr>
            <p:nvPr/>
          </p:nvSpPr>
          <p:spPr bwMode="auto">
            <a:xfrm>
              <a:off x="2458" y="634"/>
              <a:ext cx="77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700">
                  <a:solidFill>
                    <a:srgbClr val="000000"/>
                  </a:solidFill>
                  <a:latin typeface="Sand" pitchFamily="-48" charset="0"/>
                </a:rPr>
                <a:t>Sectionalism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3542" name="Rectangle 363"/>
            <p:cNvSpPr>
              <a:spLocks noChangeArrowheads="1"/>
            </p:cNvSpPr>
            <p:nvPr/>
          </p:nvSpPr>
          <p:spPr bwMode="auto">
            <a:xfrm>
              <a:off x="2650" y="896"/>
              <a:ext cx="47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pp. 201-236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3543" name="Line 364"/>
            <p:cNvSpPr>
              <a:spLocks noChangeShapeType="1"/>
            </p:cNvSpPr>
            <p:nvPr/>
          </p:nvSpPr>
          <p:spPr bwMode="auto">
            <a:xfrm flipH="1">
              <a:off x="2057" y="1602"/>
              <a:ext cx="241" cy="32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4" name="Line 365"/>
            <p:cNvSpPr>
              <a:spLocks noChangeShapeType="1"/>
            </p:cNvSpPr>
            <p:nvPr/>
          </p:nvSpPr>
          <p:spPr bwMode="auto">
            <a:xfrm>
              <a:off x="2545" y="1558"/>
              <a:ext cx="1" cy="39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5" name="Line 366"/>
            <p:cNvSpPr>
              <a:spLocks noChangeShapeType="1"/>
            </p:cNvSpPr>
            <p:nvPr/>
          </p:nvSpPr>
          <p:spPr bwMode="auto">
            <a:xfrm>
              <a:off x="2822" y="1617"/>
              <a:ext cx="218" cy="30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6" name="Oval 367"/>
            <p:cNvSpPr>
              <a:spLocks noChangeArrowheads="1"/>
            </p:cNvSpPr>
            <p:nvPr/>
          </p:nvSpPr>
          <p:spPr bwMode="auto">
            <a:xfrm>
              <a:off x="2152" y="1289"/>
              <a:ext cx="874" cy="42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47" name="Rectangle 368"/>
            <p:cNvSpPr>
              <a:spLocks noChangeArrowheads="1"/>
            </p:cNvSpPr>
            <p:nvPr/>
          </p:nvSpPr>
          <p:spPr bwMode="auto">
            <a:xfrm>
              <a:off x="1596" y="735"/>
              <a:ext cx="5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was based on the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48" name="Rectangle 369"/>
            <p:cNvSpPr>
              <a:spLocks noChangeArrowheads="1"/>
            </p:cNvSpPr>
            <p:nvPr/>
          </p:nvSpPr>
          <p:spPr bwMode="auto">
            <a:xfrm>
              <a:off x="2101" y="1172"/>
              <a:ext cx="6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developed because of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49" name="Line 370"/>
            <p:cNvSpPr>
              <a:spLocks noChangeShapeType="1"/>
            </p:cNvSpPr>
            <p:nvPr/>
          </p:nvSpPr>
          <p:spPr bwMode="auto">
            <a:xfrm flipH="1">
              <a:off x="1045" y="1165"/>
              <a:ext cx="255" cy="139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0" name="Line 371"/>
            <p:cNvSpPr>
              <a:spLocks noChangeShapeType="1"/>
            </p:cNvSpPr>
            <p:nvPr/>
          </p:nvSpPr>
          <p:spPr bwMode="auto">
            <a:xfrm>
              <a:off x="1395" y="1172"/>
              <a:ext cx="116" cy="104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1" name="Line 372"/>
            <p:cNvSpPr>
              <a:spLocks noChangeShapeType="1"/>
            </p:cNvSpPr>
            <p:nvPr/>
          </p:nvSpPr>
          <p:spPr bwMode="auto">
            <a:xfrm flipH="1">
              <a:off x="659" y="1143"/>
              <a:ext cx="546" cy="186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2" name="Rectangle 373"/>
            <p:cNvSpPr>
              <a:spLocks noChangeArrowheads="1"/>
            </p:cNvSpPr>
            <p:nvPr/>
          </p:nvSpPr>
          <p:spPr bwMode="auto">
            <a:xfrm>
              <a:off x="536" y="2942"/>
              <a:ext cx="451" cy="182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3" name="Rectangle 374"/>
            <p:cNvSpPr>
              <a:spLocks noChangeArrowheads="1"/>
            </p:cNvSpPr>
            <p:nvPr/>
          </p:nvSpPr>
          <p:spPr bwMode="auto">
            <a:xfrm>
              <a:off x="620" y="2978"/>
              <a:ext cx="23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North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63554" name="Rectangle 375"/>
            <p:cNvSpPr>
              <a:spLocks noChangeArrowheads="1"/>
            </p:cNvSpPr>
            <p:nvPr/>
          </p:nvSpPr>
          <p:spPr bwMode="auto">
            <a:xfrm>
              <a:off x="849" y="2556"/>
              <a:ext cx="444" cy="182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5" name="Rectangle 376"/>
            <p:cNvSpPr>
              <a:spLocks noChangeArrowheads="1"/>
            </p:cNvSpPr>
            <p:nvPr/>
          </p:nvSpPr>
          <p:spPr bwMode="auto">
            <a:xfrm>
              <a:off x="904" y="2570"/>
              <a:ext cx="25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South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63556" name="Rectangle 377"/>
            <p:cNvSpPr>
              <a:spLocks noChangeArrowheads="1"/>
            </p:cNvSpPr>
            <p:nvPr/>
          </p:nvSpPr>
          <p:spPr bwMode="auto">
            <a:xfrm>
              <a:off x="1278" y="2185"/>
              <a:ext cx="415" cy="189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7" name="Rectangle 378"/>
            <p:cNvSpPr>
              <a:spLocks noChangeArrowheads="1"/>
            </p:cNvSpPr>
            <p:nvPr/>
          </p:nvSpPr>
          <p:spPr bwMode="auto">
            <a:xfrm>
              <a:off x="1352" y="2206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West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63558" name="Rectangle 379"/>
            <p:cNvSpPr>
              <a:spLocks noChangeArrowheads="1"/>
            </p:cNvSpPr>
            <p:nvPr/>
          </p:nvSpPr>
          <p:spPr bwMode="auto">
            <a:xfrm>
              <a:off x="1832" y="1842"/>
              <a:ext cx="466" cy="248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59" name="Rectangle 380"/>
            <p:cNvSpPr>
              <a:spLocks noChangeArrowheads="1"/>
            </p:cNvSpPr>
            <p:nvPr/>
          </p:nvSpPr>
          <p:spPr bwMode="auto">
            <a:xfrm>
              <a:off x="1884" y="1873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Social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  <a:endParaRPr lang="en-US" sz="900">
                <a:latin typeface="Sand" pitchFamily="-48" charset="0"/>
              </a:endParaRPr>
            </a:p>
          </p:txBody>
        </p:sp>
        <p:sp>
          <p:nvSpPr>
            <p:cNvPr id="63560" name="Rectangle 381"/>
            <p:cNvSpPr>
              <a:spLocks noChangeArrowheads="1"/>
            </p:cNvSpPr>
            <p:nvPr/>
          </p:nvSpPr>
          <p:spPr bwMode="auto">
            <a:xfrm>
              <a:off x="2370" y="1850"/>
              <a:ext cx="466" cy="247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61" name="Rectangle 382"/>
            <p:cNvSpPr>
              <a:spLocks noChangeArrowheads="1"/>
            </p:cNvSpPr>
            <p:nvPr/>
          </p:nvSpPr>
          <p:spPr bwMode="auto">
            <a:xfrm>
              <a:off x="2418" y="1888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Political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</a:p>
          </p:txBody>
        </p:sp>
        <p:sp>
          <p:nvSpPr>
            <p:cNvPr id="63562" name="Rectangle 383"/>
            <p:cNvSpPr>
              <a:spLocks noChangeArrowheads="1"/>
            </p:cNvSpPr>
            <p:nvPr/>
          </p:nvSpPr>
          <p:spPr bwMode="auto">
            <a:xfrm>
              <a:off x="2938" y="1857"/>
              <a:ext cx="466" cy="247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63" name="Rectangle 384"/>
            <p:cNvSpPr>
              <a:spLocks noChangeArrowheads="1"/>
            </p:cNvSpPr>
            <p:nvPr/>
          </p:nvSpPr>
          <p:spPr bwMode="auto">
            <a:xfrm>
              <a:off x="2989" y="1893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Economic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</a:p>
          </p:txBody>
        </p:sp>
        <p:sp>
          <p:nvSpPr>
            <p:cNvPr id="63564" name="Rectangle 385"/>
            <p:cNvSpPr>
              <a:spLocks noChangeArrowheads="1"/>
            </p:cNvSpPr>
            <p:nvPr/>
          </p:nvSpPr>
          <p:spPr bwMode="auto">
            <a:xfrm>
              <a:off x="2501" y="1726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</a:rPr>
                <a:t> 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63565" name="Oval 386"/>
            <p:cNvSpPr>
              <a:spLocks noChangeArrowheads="1"/>
            </p:cNvSpPr>
            <p:nvPr/>
          </p:nvSpPr>
          <p:spPr bwMode="auto">
            <a:xfrm>
              <a:off x="907" y="794"/>
              <a:ext cx="874" cy="42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66" name="Rectangle 387"/>
            <p:cNvSpPr>
              <a:spLocks noChangeArrowheads="1"/>
            </p:cNvSpPr>
            <p:nvPr/>
          </p:nvSpPr>
          <p:spPr bwMode="auto">
            <a:xfrm>
              <a:off x="1161" y="874"/>
              <a:ext cx="4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Areas of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the U.S.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3567" name="Rectangle 388"/>
            <p:cNvSpPr>
              <a:spLocks noChangeArrowheads="1"/>
            </p:cNvSpPr>
            <p:nvPr/>
          </p:nvSpPr>
          <p:spPr bwMode="auto">
            <a:xfrm>
              <a:off x="2370" y="1336"/>
              <a:ext cx="512" cy="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Differences 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between 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the areas </a:t>
              </a:r>
            </a:p>
          </p:txBody>
        </p:sp>
        <p:sp>
          <p:nvSpPr>
            <p:cNvPr id="63568" name="Rectangle 389"/>
            <p:cNvSpPr>
              <a:spLocks noChangeArrowheads="1"/>
            </p:cNvSpPr>
            <p:nvPr/>
          </p:nvSpPr>
          <p:spPr bwMode="auto">
            <a:xfrm>
              <a:off x="4606" y="1289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-Henry Clay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69" name="Rectangle 390"/>
            <p:cNvSpPr>
              <a:spLocks noChangeArrowheads="1"/>
            </p:cNvSpPr>
            <p:nvPr/>
          </p:nvSpPr>
          <p:spPr bwMode="auto">
            <a:xfrm>
              <a:off x="4606" y="1384"/>
              <a:ext cx="51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-Stephen Douglas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70" name="Rectangle 391"/>
            <p:cNvSpPr>
              <a:spLocks noChangeArrowheads="1"/>
            </p:cNvSpPr>
            <p:nvPr/>
          </p:nvSpPr>
          <p:spPr bwMode="auto">
            <a:xfrm>
              <a:off x="4606" y="1479"/>
              <a:ext cx="44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-Zachary Taylor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71" name="Rectangle 392"/>
            <p:cNvSpPr>
              <a:spLocks noChangeArrowheads="1"/>
            </p:cNvSpPr>
            <p:nvPr/>
          </p:nvSpPr>
          <p:spPr bwMode="auto">
            <a:xfrm>
              <a:off x="4606" y="1573"/>
              <a:ext cx="66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-Harriet Beecher Stowe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72" name="Rectangle 393"/>
            <p:cNvSpPr>
              <a:spLocks noChangeArrowheads="1"/>
            </p:cNvSpPr>
            <p:nvPr/>
          </p:nvSpPr>
          <p:spPr bwMode="auto">
            <a:xfrm>
              <a:off x="4606" y="1668"/>
              <a:ext cx="48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-Douglas Filmore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73" name="Rectangle 394"/>
            <p:cNvSpPr>
              <a:spLocks noChangeArrowheads="1"/>
            </p:cNvSpPr>
            <p:nvPr/>
          </p:nvSpPr>
          <p:spPr bwMode="auto">
            <a:xfrm>
              <a:off x="4606" y="1763"/>
              <a:ext cx="35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-John Brown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74" name="Rectangle 395"/>
            <p:cNvSpPr>
              <a:spLocks noChangeArrowheads="1"/>
            </p:cNvSpPr>
            <p:nvPr/>
          </p:nvSpPr>
          <p:spPr bwMode="auto">
            <a:xfrm>
              <a:off x="4606" y="1857"/>
              <a:ext cx="46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-Jefferson Davis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75" name="Rectangle 396"/>
            <p:cNvSpPr>
              <a:spLocks noChangeArrowheads="1"/>
            </p:cNvSpPr>
            <p:nvPr/>
          </p:nvSpPr>
          <p:spPr bwMode="auto">
            <a:xfrm>
              <a:off x="4606" y="1952"/>
              <a:ext cx="50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-Abraham Lincoln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76" name="Rectangle 397"/>
            <p:cNvSpPr>
              <a:spLocks noChangeArrowheads="1"/>
            </p:cNvSpPr>
            <p:nvPr/>
          </p:nvSpPr>
          <p:spPr bwMode="auto">
            <a:xfrm>
              <a:off x="4635" y="1207"/>
              <a:ext cx="2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77" name="Line 398"/>
            <p:cNvSpPr>
              <a:spLocks noChangeShapeType="1"/>
            </p:cNvSpPr>
            <p:nvPr/>
          </p:nvSpPr>
          <p:spPr bwMode="auto">
            <a:xfrm>
              <a:off x="4606" y="1165"/>
              <a:ext cx="1" cy="85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78" name="Oval 399"/>
            <p:cNvSpPr>
              <a:spLocks noChangeArrowheads="1"/>
            </p:cNvSpPr>
            <p:nvPr/>
          </p:nvSpPr>
          <p:spPr bwMode="auto">
            <a:xfrm>
              <a:off x="4402" y="772"/>
              <a:ext cx="881" cy="430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79" name="Rectangle 400"/>
            <p:cNvSpPr>
              <a:spLocks noChangeArrowheads="1"/>
            </p:cNvSpPr>
            <p:nvPr/>
          </p:nvSpPr>
          <p:spPr bwMode="auto">
            <a:xfrm>
              <a:off x="3842" y="728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was influenced by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80" name="Rectangle 401"/>
            <p:cNvSpPr>
              <a:spLocks noChangeArrowheads="1"/>
            </p:cNvSpPr>
            <p:nvPr/>
          </p:nvSpPr>
          <p:spPr bwMode="auto">
            <a:xfrm>
              <a:off x="4653" y="851"/>
              <a:ext cx="4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Leaders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of change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3581" name="Oval 402"/>
            <p:cNvSpPr>
              <a:spLocks noChangeArrowheads="1"/>
            </p:cNvSpPr>
            <p:nvPr/>
          </p:nvSpPr>
          <p:spPr bwMode="auto">
            <a:xfrm>
              <a:off x="3310" y="1274"/>
              <a:ext cx="888" cy="423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582" name="Rectangle 403"/>
            <p:cNvSpPr>
              <a:spLocks noChangeArrowheads="1"/>
            </p:cNvSpPr>
            <p:nvPr/>
          </p:nvSpPr>
          <p:spPr bwMode="auto">
            <a:xfrm>
              <a:off x="3189" y="1139"/>
              <a:ext cx="61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became greater with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83" name="Rectangle 404"/>
            <p:cNvSpPr>
              <a:spLocks noChangeArrowheads="1"/>
            </p:cNvSpPr>
            <p:nvPr/>
          </p:nvSpPr>
          <p:spPr bwMode="auto">
            <a:xfrm>
              <a:off x="3544" y="1356"/>
              <a:ext cx="4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Events in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the U.S.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3584" name="Rectangle 405"/>
            <p:cNvSpPr>
              <a:spLocks noChangeArrowheads="1"/>
            </p:cNvSpPr>
            <p:nvPr/>
          </p:nvSpPr>
          <p:spPr bwMode="auto">
            <a:xfrm>
              <a:off x="3508" y="1683"/>
              <a:ext cx="2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85" name="Rectangle 406"/>
            <p:cNvSpPr>
              <a:spLocks noChangeArrowheads="1"/>
            </p:cNvSpPr>
            <p:nvPr/>
          </p:nvSpPr>
          <p:spPr bwMode="auto">
            <a:xfrm>
              <a:off x="3506" y="1843"/>
              <a:ext cx="80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-1820 Missouri Compromise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86" name="Rectangle 407"/>
            <p:cNvSpPr>
              <a:spLocks noChangeArrowheads="1"/>
            </p:cNvSpPr>
            <p:nvPr/>
          </p:nvSpPr>
          <p:spPr bwMode="auto">
            <a:xfrm>
              <a:off x="3506" y="1937"/>
              <a:ext cx="55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-1846 Mexican War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87" name="Rectangle 408"/>
            <p:cNvSpPr>
              <a:spLocks noChangeArrowheads="1"/>
            </p:cNvSpPr>
            <p:nvPr/>
          </p:nvSpPr>
          <p:spPr bwMode="auto">
            <a:xfrm>
              <a:off x="3506" y="2032"/>
              <a:ext cx="7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-1850 Compromise of 1850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88" name="Rectangle 409"/>
            <p:cNvSpPr>
              <a:spLocks noChangeArrowheads="1"/>
            </p:cNvSpPr>
            <p:nvPr/>
          </p:nvSpPr>
          <p:spPr bwMode="auto">
            <a:xfrm>
              <a:off x="3506" y="2127"/>
              <a:ext cx="95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-1850 Fugitive Slave Law of 1850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89" name="Rectangle 410"/>
            <p:cNvSpPr>
              <a:spLocks noChangeArrowheads="1"/>
            </p:cNvSpPr>
            <p:nvPr/>
          </p:nvSpPr>
          <p:spPr bwMode="auto">
            <a:xfrm>
              <a:off x="3506" y="2203"/>
              <a:ext cx="74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-1852 </a:t>
              </a:r>
              <a:r>
                <a:rPr lang="en-US" sz="800" u="sng">
                  <a:solidFill>
                    <a:srgbClr val="000000"/>
                  </a:solidFill>
                  <a:latin typeface="Sand" pitchFamily="-48" charset="0"/>
                </a:rPr>
                <a:t>Uncle Tom's Cabin</a:t>
              </a:r>
              <a:r>
                <a:rPr lang="en-US" sz="1100">
                  <a:solidFill>
                    <a:srgbClr val="000000"/>
                  </a:solidFill>
                  <a:latin typeface="Comic Sans MS" pitchFamily="-112" charset="0"/>
                </a:rPr>
                <a:t> </a:t>
              </a:r>
            </a:p>
          </p:txBody>
        </p:sp>
        <p:sp>
          <p:nvSpPr>
            <p:cNvPr id="63590" name="Rectangle 411"/>
            <p:cNvSpPr>
              <a:spLocks noChangeArrowheads="1"/>
            </p:cNvSpPr>
            <p:nvPr/>
          </p:nvSpPr>
          <p:spPr bwMode="auto">
            <a:xfrm>
              <a:off x="4358" y="2221"/>
              <a:ext cx="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endParaRPr lang="en-US" sz="800">
                <a:latin typeface="Sand" pitchFamily="-48" charset="0"/>
              </a:endParaRPr>
            </a:p>
          </p:txBody>
        </p:sp>
        <p:sp>
          <p:nvSpPr>
            <p:cNvPr id="63591" name="Rectangle 412"/>
            <p:cNvSpPr>
              <a:spLocks noChangeArrowheads="1"/>
            </p:cNvSpPr>
            <p:nvPr/>
          </p:nvSpPr>
          <p:spPr bwMode="auto">
            <a:xfrm>
              <a:off x="3506" y="2316"/>
              <a:ext cx="80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Kansas-Nebraska Act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92" name="Rectangle 413"/>
            <p:cNvSpPr>
              <a:spLocks noChangeArrowheads="1"/>
            </p:cNvSpPr>
            <p:nvPr/>
          </p:nvSpPr>
          <p:spPr bwMode="auto">
            <a:xfrm>
              <a:off x="3506" y="2411"/>
              <a:ext cx="88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Republican Party formed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93" name="Rectangle 414"/>
            <p:cNvSpPr>
              <a:spLocks noChangeArrowheads="1"/>
            </p:cNvSpPr>
            <p:nvPr/>
          </p:nvSpPr>
          <p:spPr bwMode="auto">
            <a:xfrm>
              <a:off x="3506" y="2505"/>
              <a:ext cx="66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Bleeding Kansas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94" name="Rectangle 415"/>
            <p:cNvSpPr>
              <a:spLocks noChangeArrowheads="1"/>
            </p:cNvSpPr>
            <p:nvPr/>
          </p:nvSpPr>
          <p:spPr bwMode="auto">
            <a:xfrm>
              <a:off x="3506" y="2600"/>
              <a:ext cx="6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-1857 Dred Scott Case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95" name="Rectangle 416"/>
            <p:cNvSpPr>
              <a:spLocks noChangeArrowheads="1"/>
            </p:cNvSpPr>
            <p:nvPr/>
          </p:nvSpPr>
          <p:spPr bwMode="auto">
            <a:xfrm>
              <a:off x="3506" y="2695"/>
              <a:ext cx="92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-1858 Lincoln Douglas Debates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96" name="Rectangle 417"/>
            <p:cNvSpPr>
              <a:spLocks noChangeArrowheads="1"/>
            </p:cNvSpPr>
            <p:nvPr/>
          </p:nvSpPr>
          <p:spPr bwMode="auto">
            <a:xfrm>
              <a:off x="3506" y="2789"/>
              <a:ext cx="71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-1859 John Brown's Raid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97" name="Rectangle 418"/>
            <p:cNvSpPr>
              <a:spLocks noChangeArrowheads="1"/>
            </p:cNvSpPr>
            <p:nvPr/>
          </p:nvSpPr>
          <p:spPr bwMode="auto">
            <a:xfrm>
              <a:off x="3506" y="2884"/>
              <a:ext cx="63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-1860 Lincoln Elected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98" name="Rectangle 419"/>
            <p:cNvSpPr>
              <a:spLocks noChangeArrowheads="1"/>
            </p:cNvSpPr>
            <p:nvPr/>
          </p:nvSpPr>
          <p:spPr bwMode="auto">
            <a:xfrm>
              <a:off x="3506" y="2979"/>
              <a:ext cx="87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-1860 South Carolina Secedes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599" name="Rectangle 420"/>
            <p:cNvSpPr>
              <a:spLocks noChangeArrowheads="1"/>
            </p:cNvSpPr>
            <p:nvPr/>
          </p:nvSpPr>
          <p:spPr bwMode="auto">
            <a:xfrm>
              <a:off x="3506" y="3073"/>
              <a:ext cx="77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-1861  Confederacy formed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600" name="Rectangle 421"/>
            <p:cNvSpPr>
              <a:spLocks noChangeArrowheads="1"/>
            </p:cNvSpPr>
            <p:nvPr/>
          </p:nvSpPr>
          <p:spPr bwMode="auto">
            <a:xfrm rot="-4380000">
              <a:off x="617" y="1886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601" name="Rectangle 422"/>
            <p:cNvSpPr>
              <a:spLocks noChangeArrowheads="1"/>
            </p:cNvSpPr>
            <p:nvPr/>
          </p:nvSpPr>
          <p:spPr bwMode="auto">
            <a:xfrm rot="-4740000">
              <a:off x="799" y="1917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602" name="Rectangle 423"/>
            <p:cNvSpPr>
              <a:spLocks noChangeArrowheads="1"/>
            </p:cNvSpPr>
            <p:nvPr/>
          </p:nvSpPr>
          <p:spPr bwMode="auto">
            <a:xfrm rot="-5760000">
              <a:off x="1117" y="1650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603" name="Rectangle 424"/>
            <p:cNvSpPr>
              <a:spLocks noChangeArrowheads="1"/>
            </p:cNvSpPr>
            <p:nvPr/>
          </p:nvSpPr>
          <p:spPr bwMode="auto">
            <a:xfrm>
              <a:off x="2375" y="1739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604" name="Rectangle 425"/>
            <p:cNvSpPr>
              <a:spLocks noChangeArrowheads="1"/>
            </p:cNvSpPr>
            <p:nvPr/>
          </p:nvSpPr>
          <p:spPr bwMode="auto">
            <a:xfrm>
              <a:off x="2860" y="1739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3605" name="Rectangle 426"/>
            <p:cNvSpPr>
              <a:spLocks noChangeArrowheads="1"/>
            </p:cNvSpPr>
            <p:nvPr/>
          </p:nvSpPr>
          <p:spPr bwMode="auto">
            <a:xfrm>
              <a:off x="3281" y="1733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Helvetica" pitchFamily="-112" charset="0"/>
                </a:rPr>
                <a:t>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63606" name="Rectangle 427"/>
            <p:cNvSpPr>
              <a:spLocks noChangeArrowheads="1"/>
            </p:cNvSpPr>
            <p:nvPr/>
          </p:nvSpPr>
          <p:spPr bwMode="auto">
            <a:xfrm>
              <a:off x="1860" y="1681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</p:grpSp>
      <p:sp>
        <p:nvSpPr>
          <p:cNvPr id="63493" name="Rectangle 6"/>
          <p:cNvSpPr>
            <a:spLocks noChangeArrowheads="1"/>
          </p:cNvSpPr>
          <p:nvPr/>
        </p:nvSpPr>
        <p:spPr bwMode="auto">
          <a:xfrm>
            <a:off x="441325" y="53975"/>
            <a:ext cx="8280400" cy="5232400"/>
          </a:xfrm>
          <a:prstGeom prst="rect">
            <a:avLst/>
          </a:prstGeom>
          <a:noFill/>
          <a:ln w="12700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494" name="Rectangle 13"/>
          <p:cNvSpPr>
            <a:spLocks noChangeArrowheads="1"/>
          </p:cNvSpPr>
          <p:nvPr/>
        </p:nvSpPr>
        <p:spPr bwMode="auto">
          <a:xfrm>
            <a:off x="3829050" y="50800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Times" pitchFamily="-112" charset="0"/>
            </a:endParaRPr>
          </a:p>
        </p:txBody>
      </p:sp>
      <p:sp>
        <p:nvSpPr>
          <p:cNvPr id="63495" name="Freeform 7"/>
          <p:cNvSpPr>
            <a:spLocks/>
          </p:cNvSpPr>
          <p:nvPr/>
        </p:nvSpPr>
        <p:spPr bwMode="auto">
          <a:xfrm>
            <a:off x="7369175" y="5403850"/>
            <a:ext cx="442913" cy="371475"/>
          </a:xfrm>
          <a:custGeom>
            <a:avLst/>
            <a:gdLst>
              <a:gd name="T0" fmla="*/ 344 w 344"/>
              <a:gd name="T1" fmla="*/ 0 h 288"/>
              <a:gd name="T2" fmla="*/ 152 w 344"/>
              <a:gd name="T3" fmla="*/ 288 h 288"/>
              <a:gd name="T4" fmla="*/ 168 w 344"/>
              <a:gd name="T5" fmla="*/ 104 h 288"/>
              <a:gd name="T6" fmla="*/ 0 w 344"/>
              <a:gd name="T7" fmla="*/ 24 h 288"/>
              <a:gd name="T8" fmla="*/ 344 w 344"/>
              <a:gd name="T9" fmla="*/ 0 h 28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44"/>
              <a:gd name="T16" fmla="*/ 0 h 288"/>
              <a:gd name="T17" fmla="*/ 344 w 344"/>
              <a:gd name="T18" fmla="*/ 288 h 28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44" h="288">
                <a:moveTo>
                  <a:pt x="344" y="0"/>
                </a:moveTo>
                <a:lnTo>
                  <a:pt x="152" y="288"/>
                </a:lnTo>
                <a:lnTo>
                  <a:pt x="168" y="104"/>
                </a:lnTo>
                <a:lnTo>
                  <a:pt x="0" y="24"/>
                </a:lnTo>
                <a:lnTo>
                  <a:pt x="344" y="0"/>
                </a:lnTo>
                <a:close/>
              </a:path>
            </a:pathLst>
          </a:custGeom>
          <a:solidFill>
            <a:srgbClr val="0000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496" name="Line 8"/>
          <p:cNvSpPr>
            <a:spLocks noChangeShapeType="1"/>
          </p:cNvSpPr>
          <p:nvPr/>
        </p:nvSpPr>
        <p:spPr bwMode="auto">
          <a:xfrm flipV="1">
            <a:off x="5861050" y="5553075"/>
            <a:ext cx="1728788" cy="419100"/>
          </a:xfrm>
          <a:prstGeom prst="line">
            <a:avLst/>
          </a:prstGeom>
          <a:noFill/>
          <a:ln w="127000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63497" name="Group 20"/>
          <p:cNvGrpSpPr>
            <a:grpSpLocks/>
          </p:cNvGrpSpPr>
          <p:nvPr/>
        </p:nvGrpSpPr>
        <p:grpSpPr bwMode="auto">
          <a:xfrm>
            <a:off x="571500" y="3876675"/>
            <a:ext cx="5546725" cy="2413000"/>
            <a:chOff x="328" y="2840"/>
            <a:chExt cx="4304" cy="1872"/>
          </a:xfrm>
        </p:grpSpPr>
        <p:sp>
          <p:nvSpPr>
            <p:cNvPr id="63499" name="AutoShape 11"/>
            <p:cNvSpPr>
              <a:spLocks noChangeArrowheads="1"/>
            </p:cNvSpPr>
            <p:nvPr/>
          </p:nvSpPr>
          <p:spPr bwMode="auto">
            <a:xfrm>
              <a:off x="328" y="2840"/>
              <a:ext cx="4304" cy="1872"/>
            </a:xfrm>
            <a:prstGeom prst="roundRect">
              <a:avLst>
                <a:gd name="adj" fmla="val 7907"/>
              </a:avLst>
            </a:prstGeom>
            <a:solidFill>
              <a:schemeClr val="bg1"/>
            </a:solidFill>
            <a:ln w="12700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3500" name="Group 19"/>
            <p:cNvGrpSpPr>
              <a:grpSpLocks/>
            </p:cNvGrpSpPr>
            <p:nvPr/>
          </p:nvGrpSpPr>
          <p:grpSpPr bwMode="auto">
            <a:xfrm>
              <a:off x="516" y="2983"/>
              <a:ext cx="3932" cy="1581"/>
              <a:chOff x="916" y="2975"/>
              <a:chExt cx="3932" cy="1581"/>
            </a:xfrm>
          </p:grpSpPr>
          <p:sp>
            <p:nvSpPr>
              <p:cNvPr id="63501" name="Rectangle 12"/>
              <p:cNvSpPr>
                <a:spLocks noChangeArrowheads="1"/>
              </p:cNvSpPr>
              <p:nvPr/>
            </p:nvSpPr>
            <p:spPr bwMode="auto">
              <a:xfrm>
                <a:off x="1695" y="2975"/>
                <a:ext cx="2786" cy="28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9. EXPANDED UNIT MAP</a:t>
                </a:r>
                <a:endParaRPr lang="en-US">
                  <a:latin typeface="Arial" charset="0"/>
                </a:endParaRPr>
              </a:p>
            </p:txBody>
          </p:sp>
          <p:sp>
            <p:nvSpPr>
              <p:cNvPr id="63502" name="Rectangle 14"/>
              <p:cNvSpPr>
                <a:spLocks noChangeArrowheads="1"/>
              </p:cNvSpPr>
              <p:nvPr/>
            </p:nvSpPr>
            <p:spPr bwMode="auto">
              <a:xfrm>
                <a:off x="1036" y="3424"/>
                <a:ext cx="3668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 b="1">
                    <a:solidFill>
                      <a:srgbClr val="000000"/>
                    </a:solidFill>
                    <a:latin typeface="Arial" charset="0"/>
                  </a:rPr>
                  <a:t>As the unit progresses, the basic UNIT </a:t>
                </a:r>
                <a:endParaRPr lang="en-US" sz="2000">
                  <a:latin typeface="Arial" charset="0"/>
                </a:endParaRPr>
              </a:p>
            </p:txBody>
          </p:sp>
          <p:sp>
            <p:nvSpPr>
              <p:cNvPr id="63503" name="Rectangle 15"/>
              <p:cNvSpPr>
                <a:spLocks noChangeArrowheads="1"/>
              </p:cNvSpPr>
              <p:nvPr/>
            </p:nvSpPr>
            <p:spPr bwMode="auto">
              <a:xfrm>
                <a:off x="1206" y="3647"/>
                <a:ext cx="3306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 b="1">
                    <a:solidFill>
                      <a:srgbClr val="000000"/>
                    </a:solidFill>
                    <a:latin typeface="Arial" charset="0"/>
                  </a:rPr>
                  <a:t>MAP from the first page of the Unit </a:t>
                </a:r>
                <a:endParaRPr lang="en-US" sz="2000">
                  <a:latin typeface="Arial" charset="0"/>
                </a:endParaRPr>
              </a:p>
            </p:txBody>
          </p:sp>
          <p:sp>
            <p:nvSpPr>
              <p:cNvPr id="63504" name="Rectangle 16"/>
              <p:cNvSpPr>
                <a:spLocks noChangeArrowheads="1"/>
              </p:cNvSpPr>
              <p:nvPr/>
            </p:nvSpPr>
            <p:spPr bwMode="auto">
              <a:xfrm>
                <a:off x="916" y="3871"/>
                <a:ext cx="3932" cy="2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 b="1">
                    <a:solidFill>
                      <a:srgbClr val="000000"/>
                    </a:solidFill>
                    <a:latin typeface="Arial" charset="0"/>
                  </a:rPr>
                  <a:t>Organizer is expanded with key summary </a:t>
                </a:r>
                <a:endParaRPr lang="en-US" sz="2000">
                  <a:latin typeface="Arial" charset="0"/>
                </a:endParaRPr>
              </a:p>
            </p:txBody>
          </p:sp>
          <p:sp>
            <p:nvSpPr>
              <p:cNvPr id="63505" name="Rectangle 17"/>
              <p:cNvSpPr>
                <a:spLocks noChangeArrowheads="1"/>
              </p:cNvSpPr>
              <p:nvPr/>
            </p:nvSpPr>
            <p:spPr bwMode="auto">
              <a:xfrm>
                <a:off x="1802" y="4096"/>
                <a:ext cx="2081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 b="1">
                    <a:solidFill>
                      <a:srgbClr val="000000"/>
                    </a:solidFill>
                    <a:latin typeface="Arial" charset="0"/>
                  </a:rPr>
                  <a:t>information about the </a:t>
                </a:r>
                <a:endParaRPr lang="en-US" sz="2000">
                  <a:latin typeface="Arial" charset="0"/>
                </a:endParaRPr>
              </a:p>
            </p:txBody>
          </p:sp>
          <p:sp>
            <p:nvSpPr>
              <p:cNvPr id="63506" name="Rectangle 18"/>
              <p:cNvSpPr>
                <a:spLocks noChangeArrowheads="1"/>
              </p:cNvSpPr>
              <p:nvPr/>
            </p:nvSpPr>
            <p:spPr bwMode="auto">
              <a:xfrm>
                <a:off x="1951" y="4320"/>
                <a:ext cx="1774" cy="2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2000" b="1">
                    <a:solidFill>
                      <a:srgbClr val="000000"/>
                    </a:solidFill>
                    <a:latin typeface="Arial" charset="0"/>
                  </a:rPr>
                  <a:t>content of the unit.</a:t>
                </a:r>
                <a:endParaRPr lang="en-US" sz="2000">
                  <a:latin typeface="Arial" charset="0"/>
                </a:endParaRPr>
              </a:p>
            </p:txBody>
          </p:sp>
        </p:grpSp>
      </p:grpSp>
      <p:pic>
        <p:nvPicPr>
          <p:cNvPr id="63498" name="Picture 134"/>
          <p:cNvPicPr>
            <a:picLocks noChangeAspect="1"/>
          </p:cNvPicPr>
          <p:nvPr/>
        </p:nvPicPr>
        <p:blipFill>
          <a:blip r:embed="rId2"/>
          <a:srcRect l="308" t="21046"/>
          <a:stretch>
            <a:fillRect/>
          </a:stretch>
        </p:blipFill>
        <p:spPr bwMode="auto">
          <a:xfrm>
            <a:off x="7983538" y="6367463"/>
            <a:ext cx="114300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E5787B-9BB2-4C3A-998C-F884DE248931}" type="slidenum">
              <a:rPr lang="en-US"/>
              <a:pPr/>
              <a:t>26</a:t>
            </a:fld>
            <a:endParaRPr lang="en-US"/>
          </a:p>
        </p:txBody>
      </p:sp>
      <p:sp>
        <p:nvSpPr>
          <p:cNvPr id="13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64516" name="Group 149"/>
          <p:cNvGrpSpPr>
            <a:grpSpLocks/>
          </p:cNvGrpSpPr>
          <p:nvPr/>
        </p:nvGrpSpPr>
        <p:grpSpPr bwMode="auto">
          <a:xfrm>
            <a:off x="249238" y="0"/>
            <a:ext cx="8415337" cy="6765925"/>
            <a:chOff x="157" y="-7"/>
            <a:chExt cx="5301" cy="4262"/>
          </a:xfrm>
        </p:grpSpPr>
        <p:sp>
          <p:nvSpPr>
            <p:cNvPr id="64531" name="Rectangle 150"/>
            <p:cNvSpPr>
              <a:spLocks noChangeArrowheads="1"/>
            </p:cNvSpPr>
            <p:nvPr/>
          </p:nvSpPr>
          <p:spPr bwMode="auto">
            <a:xfrm>
              <a:off x="303" y="240"/>
              <a:ext cx="5147" cy="3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 sz="800">
                <a:latin typeface="Sand" pitchFamily="-48" charset="0"/>
              </a:endParaRPr>
            </a:p>
          </p:txBody>
        </p:sp>
        <p:sp>
          <p:nvSpPr>
            <p:cNvPr id="64532" name="Rectangle 151"/>
            <p:cNvSpPr>
              <a:spLocks noChangeArrowheads="1"/>
            </p:cNvSpPr>
            <p:nvPr/>
          </p:nvSpPr>
          <p:spPr bwMode="auto">
            <a:xfrm>
              <a:off x="295" y="233"/>
              <a:ext cx="5163" cy="3765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3" name="Rectangle 152"/>
            <p:cNvSpPr>
              <a:spLocks noChangeArrowheads="1"/>
            </p:cNvSpPr>
            <p:nvPr/>
          </p:nvSpPr>
          <p:spPr bwMode="auto">
            <a:xfrm>
              <a:off x="3892" y="36"/>
              <a:ext cx="20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Arial" charset="0"/>
              </a:endParaRPr>
            </a:p>
          </p:txBody>
        </p:sp>
        <p:sp>
          <p:nvSpPr>
            <p:cNvPr id="64534" name="Rectangle 153"/>
            <p:cNvSpPr>
              <a:spLocks noChangeArrowheads="1"/>
            </p:cNvSpPr>
            <p:nvPr/>
          </p:nvSpPr>
          <p:spPr bwMode="auto">
            <a:xfrm>
              <a:off x="3892" y="124"/>
              <a:ext cx="19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Arial" charset="0"/>
              </a:endParaRPr>
            </a:p>
          </p:txBody>
        </p:sp>
        <p:sp>
          <p:nvSpPr>
            <p:cNvPr id="64535" name="Line 154"/>
            <p:cNvSpPr>
              <a:spLocks noChangeShapeType="1"/>
            </p:cNvSpPr>
            <p:nvPr/>
          </p:nvSpPr>
          <p:spPr bwMode="auto">
            <a:xfrm>
              <a:off x="4118" y="95"/>
              <a:ext cx="134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6" name="Line 155"/>
            <p:cNvSpPr>
              <a:spLocks noChangeShapeType="1"/>
            </p:cNvSpPr>
            <p:nvPr/>
          </p:nvSpPr>
          <p:spPr bwMode="auto">
            <a:xfrm>
              <a:off x="4133" y="189"/>
              <a:ext cx="131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7" name="Rectangle 156"/>
            <p:cNvSpPr>
              <a:spLocks noChangeArrowheads="1"/>
            </p:cNvSpPr>
            <p:nvPr/>
          </p:nvSpPr>
          <p:spPr bwMode="auto">
            <a:xfrm>
              <a:off x="324" y="51"/>
              <a:ext cx="1217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700" b="1">
                  <a:solidFill>
                    <a:srgbClr val="000000"/>
                  </a:solidFill>
                  <a:latin typeface="Arial" charset="0"/>
                </a:rPr>
                <a:t>The Unit Organizer</a:t>
              </a:r>
              <a:endParaRPr lang="en-US">
                <a:latin typeface="Arial" charset="0"/>
              </a:endParaRPr>
            </a:p>
          </p:txBody>
        </p:sp>
        <p:sp>
          <p:nvSpPr>
            <p:cNvPr id="64538" name="Line 157"/>
            <p:cNvSpPr>
              <a:spLocks noChangeShapeType="1"/>
            </p:cNvSpPr>
            <p:nvPr/>
          </p:nvSpPr>
          <p:spPr bwMode="auto">
            <a:xfrm>
              <a:off x="324" y="3546"/>
              <a:ext cx="5112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39" name="Rectangle 158"/>
            <p:cNvSpPr>
              <a:spLocks noChangeArrowheads="1"/>
            </p:cNvSpPr>
            <p:nvPr/>
          </p:nvSpPr>
          <p:spPr bwMode="auto">
            <a:xfrm rot="-5400000">
              <a:off x="228" y="4076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Times" pitchFamily="-112" charset="0"/>
              </a:endParaRPr>
            </a:p>
          </p:txBody>
        </p:sp>
        <p:sp>
          <p:nvSpPr>
            <p:cNvPr id="64540" name="Rectangle 159"/>
            <p:cNvSpPr>
              <a:spLocks noChangeArrowheads="1"/>
            </p:cNvSpPr>
            <p:nvPr/>
          </p:nvSpPr>
          <p:spPr bwMode="auto">
            <a:xfrm rot="-5400000">
              <a:off x="228" y="4140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Arial" charset="0"/>
              </a:endParaRPr>
            </a:p>
          </p:txBody>
        </p:sp>
        <p:sp>
          <p:nvSpPr>
            <p:cNvPr id="64541" name="Rectangle 160"/>
            <p:cNvSpPr>
              <a:spLocks noChangeArrowheads="1"/>
            </p:cNvSpPr>
            <p:nvPr/>
          </p:nvSpPr>
          <p:spPr bwMode="auto">
            <a:xfrm rot="-5400000">
              <a:off x="288" y="3646"/>
              <a:ext cx="377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NEW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SELF-TEST</a:t>
              </a: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QUESTIONS</a:t>
              </a:r>
            </a:p>
          </p:txBody>
        </p:sp>
        <p:sp>
          <p:nvSpPr>
            <p:cNvPr id="64542" name="Rectangle 161"/>
            <p:cNvSpPr>
              <a:spLocks noChangeArrowheads="1"/>
            </p:cNvSpPr>
            <p:nvPr/>
          </p:nvSpPr>
          <p:spPr bwMode="auto">
            <a:xfrm rot="-5400000">
              <a:off x="42" y="3390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pPr algn="just"/>
              <a:endParaRPr lang="en-US">
                <a:latin typeface="Arial" charset="0"/>
              </a:endParaRPr>
            </a:p>
          </p:txBody>
        </p:sp>
        <p:sp>
          <p:nvSpPr>
            <p:cNvPr id="64543" name="Line 162"/>
            <p:cNvSpPr>
              <a:spLocks noChangeShapeType="1"/>
            </p:cNvSpPr>
            <p:nvPr/>
          </p:nvSpPr>
          <p:spPr bwMode="auto">
            <a:xfrm>
              <a:off x="645" y="3546"/>
              <a:ext cx="1" cy="43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4" name="Rectangle 163"/>
            <p:cNvSpPr>
              <a:spLocks noChangeArrowheads="1"/>
            </p:cNvSpPr>
            <p:nvPr/>
          </p:nvSpPr>
          <p:spPr bwMode="auto">
            <a:xfrm>
              <a:off x="455" y="248"/>
              <a:ext cx="81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Expanded 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64545" name="Line 164"/>
            <p:cNvSpPr>
              <a:spLocks noChangeShapeType="1"/>
            </p:cNvSpPr>
            <p:nvPr/>
          </p:nvSpPr>
          <p:spPr bwMode="auto">
            <a:xfrm>
              <a:off x="2298" y="291"/>
              <a:ext cx="728" cy="204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6" name="Rectangle 165"/>
            <p:cNvSpPr>
              <a:spLocks noChangeArrowheads="1"/>
            </p:cNvSpPr>
            <p:nvPr/>
          </p:nvSpPr>
          <p:spPr bwMode="auto">
            <a:xfrm>
              <a:off x="1730" y="95"/>
              <a:ext cx="2111" cy="1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7" name="Rectangle 166"/>
            <p:cNvSpPr>
              <a:spLocks noChangeArrowheads="1"/>
            </p:cNvSpPr>
            <p:nvPr/>
          </p:nvSpPr>
          <p:spPr bwMode="auto">
            <a:xfrm>
              <a:off x="1715" y="80"/>
              <a:ext cx="2141" cy="226"/>
            </a:xfrm>
            <a:prstGeom prst="rect">
              <a:avLst/>
            </a:prstGeom>
            <a:noFill/>
            <a:ln w="460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48" name="Rectangle 167"/>
            <p:cNvSpPr>
              <a:spLocks noChangeArrowheads="1"/>
            </p:cNvSpPr>
            <p:nvPr/>
          </p:nvSpPr>
          <p:spPr bwMode="auto">
            <a:xfrm rot="960000">
              <a:off x="2625" y="338"/>
              <a:ext cx="33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64549" name="Oval 168"/>
            <p:cNvSpPr>
              <a:spLocks noChangeArrowheads="1"/>
            </p:cNvSpPr>
            <p:nvPr/>
          </p:nvSpPr>
          <p:spPr bwMode="auto">
            <a:xfrm>
              <a:off x="346" y="255"/>
              <a:ext cx="102" cy="10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0" name="Oval 169"/>
            <p:cNvSpPr>
              <a:spLocks noChangeArrowheads="1"/>
            </p:cNvSpPr>
            <p:nvPr/>
          </p:nvSpPr>
          <p:spPr bwMode="auto">
            <a:xfrm>
              <a:off x="346" y="3575"/>
              <a:ext cx="102" cy="10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1" name="Rectangle 170"/>
            <p:cNvSpPr>
              <a:spLocks noChangeArrowheads="1"/>
            </p:cNvSpPr>
            <p:nvPr/>
          </p:nvSpPr>
          <p:spPr bwMode="auto">
            <a:xfrm>
              <a:off x="372" y="263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9</a:t>
              </a:r>
              <a:endParaRPr lang="en-US">
                <a:latin typeface="Arial" charset="0"/>
              </a:endParaRPr>
            </a:p>
          </p:txBody>
        </p:sp>
        <p:sp>
          <p:nvSpPr>
            <p:cNvPr id="64552" name="Rectangle 171"/>
            <p:cNvSpPr>
              <a:spLocks noChangeArrowheads="1"/>
            </p:cNvSpPr>
            <p:nvPr/>
          </p:nvSpPr>
          <p:spPr bwMode="auto">
            <a:xfrm>
              <a:off x="368" y="3591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>
                <a:latin typeface="Arial" charset="0"/>
              </a:endParaRPr>
            </a:p>
          </p:txBody>
        </p:sp>
        <p:sp>
          <p:nvSpPr>
            <p:cNvPr id="64553" name="Rectangle 172"/>
            <p:cNvSpPr>
              <a:spLocks noChangeArrowheads="1"/>
            </p:cNvSpPr>
            <p:nvPr/>
          </p:nvSpPr>
          <p:spPr bwMode="auto">
            <a:xfrm>
              <a:off x="1249" y="3677"/>
              <a:ext cx="2868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How did national events and leaders pull the different sections of the U.S. apart? 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64554" name="Rectangle 173"/>
            <p:cNvSpPr>
              <a:spLocks noChangeArrowheads="1"/>
            </p:cNvSpPr>
            <p:nvPr/>
          </p:nvSpPr>
          <p:spPr bwMode="auto">
            <a:xfrm>
              <a:off x="1981" y="116"/>
              <a:ext cx="1494" cy="1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500">
                  <a:solidFill>
                    <a:srgbClr val="000000"/>
                  </a:solidFill>
                  <a:latin typeface="Sand" pitchFamily="-48" charset="0"/>
                </a:rPr>
                <a:t>The Causes of the Civil War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4555" name="Rectangle 174"/>
            <p:cNvSpPr>
              <a:spLocks noChangeArrowheads="1"/>
            </p:cNvSpPr>
            <p:nvPr/>
          </p:nvSpPr>
          <p:spPr bwMode="auto">
            <a:xfrm>
              <a:off x="4344" y="-7"/>
              <a:ext cx="53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Elida Cordora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4556" name="Rectangle 175"/>
            <p:cNvSpPr>
              <a:spLocks noChangeArrowheads="1"/>
            </p:cNvSpPr>
            <p:nvPr/>
          </p:nvSpPr>
          <p:spPr bwMode="auto">
            <a:xfrm>
              <a:off x="4300" y="94"/>
              <a:ext cx="15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1/22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4557" name="Line 176"/>
            <p:cNvSpPr>
              <a:spLocks noChangeShapeType="1"/>
            </p:cNvSpPr>
            <p:nvPr/>
          </p:nvSpPr>
          <p:spPr bwMode="auto">
            <a:xfrm>
              <a:off x="3499" y="1638"/>
              <a:ext cx="1" cy="150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8" name="Line 177"/>
            <p:cNvSpPr>
              <a:spLocks noChangeShapeType="1"/>
            </p:cNvSpPr>
            <p:nvPr/>
          </p:nvSpPr>
          <p:spPr bwMode="auto">
            <a:xfrm>
              <a:off x="3135" y="947"/>
              <a:ext cx="466" cy="35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59" name="Line 178"/>
            <p:cNvSpPr>
              <a:spLocks noChangeShapeType="1"/>
            </p:cNvSpPr>
            <p:nvPr/>
          </p:nvSpPr>
          <p:spPr bwMode="auto">
            <a:xfrm flipH="1">
              <a:off x="2414" y="961"/>
              <a:ext cx="175" cy="35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0" name="Line 179"/>
            <p:cNvSpPr>
              <a:spLocks noChangeShapeType="1"/>
            </p:cNvSpPr>
            <p:nvPr/>
          </p:nvSpPr>
          <p:spPr bwMode="auto">
            <a:xfrm flipH="1">
              <a:off x="1730" y="757"/>
              <a:ext cx="626" cy="18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1" name="Line 180"/>
            <p:cNvSpPr>
              <a:spLocks noChangeShapeType="1"/>
            </p:cNvSpPr>
            <p:nvPr/>
          </p:nvSpPr>
          <p:spPr bwMode="auto">
            <a:xfrm>
              <a:off x="3470" y="750"/>
              <a:ext cx="1012" cy="20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2" name="Oval 181"/>
            <p:cNvSpPr>
              <a:spLocks noChangeArrowheads="1"/>
            </p:cNvSpPr>
            <p:nvPr/>
          </p:nvSpPr>
          <p:spPr bwMode="auto">
            <a:xfrm>
              <a:off x="2276" y="473"/>
              <a:ext cx="1238" cy="561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3" name="Oval 182"/>
            <p:cNvSpPr>
              <a:spLocks noChangeArrowheads="1"/>
            </p:cNvSpPr>
            <p:nvPr/>
          </p:nvSpPr>
          <p:spPr bwMode="auto">
            <a:xfrm>
              <a:off x="2269" y="466"/>
              <a:ext cx="1252" cy="5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564" name="Group 183"/>
            <p:cNvGrpSpPr>
              <a:grpSpLocks/>
            </p:cNvGrpSpPr>
            <p:nvPr/>
          </p:nvGrpSpPr>
          <p:grpSpPr bwMode="auto">
            <a:xfrm>
              <a:off x="2370" y="874"/>
              <a:ext cx="1064" cy="1"/>
              <a:chOff x="2370" y="874"/>
              <a:chExt cx="1064" cy="1"/>
            </a:xfrm>
          </p:grpSpPr>
          <p:sp>
            <p:nvSpPr>
              <p:cNvPr id="64631" name="Line 184"/>
              <p:cNvSpPr>
                <a:spLocks noChangeShapeType="1"/>
              </p:cNvSpPr>
              <p:nvPr/>
            </p:nvSpPr>
            <p:spPr bwMode="auto">
              <a:xfrm>
                <a:off x="2370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32" name="Line 185"/>
              <p:cNvSpPr>
                <a:spLocks noChangeShapeType="1"/>
              </p:cNvSpPr>
              <p:nvPr/>
            </p:nvSpPr>
            <p:spPr bwMode="auto">
              <a:xfrm>
                <a:off x="2436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33" name="Line 186"/>
              <p:cNvSpPr>
                <a:spLocks noChangeShapeType="1"/>
              </p:cNvSpPr>
              <p:nvPr/>
            </p:nvSpPr>
            <p:spPr bwMode="auto">
              <a:xfrm>
                <a:off x="2502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34" name="Line 187"/>
              <p:cNvSpPr>
                <a:spLocks noChangeShapeType="1"/>
              </p:cNvSpPr>
              <p:nvPr/>
            </p:nvSpPr>
            <p:spPr bwMode="auto">
              <a:xfrm>
                <a:off x="2567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35" name="Line 188"/>
              <p:cNvSpPr>
                <a:spLocks noChangeShapeType="1"/>
              </p:cNvSpPr>
              <p:nvPr/>
            </p:nvSpPr>
            <p:spPr bwMode="auto">
              <a:xfrm>
                <a:off x="2633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36" name="Line 189"/>
              <p:cNvSpPr>
                <a:spLocks noChangeShapeType="1"/>
              </p:cNvSpPr>
              <p:nvPr/>
            </p:nvSpPr>
            <p:spPr bwMode="auto">
              <a:xfrm>
                <a:off x="2698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37" name="Line 190"/>
              <p:cNvSpPr>
                <a:spLocks noChangeShapeType="1"/>
              </p:cNvSpPr>
              <p:nvPr/>
            </p:nvSpPr>
            <p:spPr bwMode="auto">
              <a:xfrm>
                <a:off x="2764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38" name="Line 191"/>
              <p:cNvSpPr>
                <a:spLocks noChangeShapeType="1"/>
              </p:cNvSpPr>
              <p:nvPr/>
            </p:nvSpPr>
            <p:spPr bwMode="auto">
              <a:xfrm>
                <a:off x="2829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39" name="Line 192"/>
              <p:cNvSpPr>
                <a:spLocks noChangeShapeType="1"/>
              </p:cNvSpPr>
              <p:nvPr/>
            </p:nvSpPr>
            <p:spPr bwMode="auto">
              <a:xfrm>
                <a:off x="2895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40" name="Line 193"/>
              <p:cNvSpPr>
                <a:spLocks noChangeShapeType="1"/>
              </p:cNvSpPr>
              <p:nvPr/>
            </p:nvSpPr>
            <p:spPr bwMode="auto">
              <a:xfrm>
                <a:off x="2960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41" name="Line 194"/>
              <p:cNvSpPr>
                <a:spLocks noChangeShapeType="1"/>
              </p:cNvSpPr>
              <p:nvPr/>
            </p:nvSpPr>
            <p:spPr bwMode="auto">
              <a:xfrm>
                <a:off x="3026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42" name="Line 195"/>
              <p:cNvSpPr>
                <a:spLocks noChangeShapeType="1"/>
              </p:cNvSpPr>
              <p:nvPr/>
            </p:nvSpPr>
            <p:spPr bwMode="auto">
              <a:xfrm>
                <a:off x="3091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43" name="Line 196"/>
              <p:cNvSpPr>
                <a:spLocks noChangeShapeType="1"/>
              </p:cNvSpPr>
              <p:nvPr/>
            </p:nvSpPr>
            <p:spPr bwMode="auto">
              <a:xfrm>
                <a:off x="3157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44" name="Line 197"/>
              <p:cNvSpPr>
                <a:spLocks noChangeShapeType="1"/>
              </p:cNvSpPr>
              <p:nvPr/>
            </p:nvSpPr>
            <p:spPr bwMode="auto">
              <a:xfrm>
                <a:off x="3222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45" name="Line 198"/>
              <p:cNvSpPr>
                <a:spLocks noChangeShapeType="1"/>
              </p:cNvSpPr>
              <p:nvPr/>
            </p:nvSpPr>
            <p:spPr bwMode="auto">
              <a:xfrm>
                <a:off x="3288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46" name="Line 199"/>
              <p:cNvSpPr>
                <a:spLocks noChangeShapeType="1"/>
              </p:cNvSpPr>
              <p:nvPr/>
            </p:nvSpPr>
            <p:spPr bwMode="auto">
              <a:xfrm>
                <a:off x="3353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647" name="Line 200"/>
              <p:cNvSpPr>
                <a:spLocks noChangeShapeType="1"/>
              </p:cNvSpPr>
              <p:nvPr/>
            </p:nvSpPr>
            <p:spPr bwMode="auto">
              <a:xfrm>
                <a:off x="3419" y="874"/>
                <a:ext cx="1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4565" name="Rectangle 201"/>
            <p:cNvSpPr>
              <a:spLocks noChangeArrowheads="1"/>
            </p:cNvSpPr>
            <p:nvPr/>
          </p:nvSpPr>
          <p:spPr bwMode="auto">
            <a:xfrm>
              <a:off x="2458" y="634"/>
              <a:ext cx="771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700">
                  <a:solidFill>
                    <a:srgbClr val="000000"/>
                  </a:solidFill>
                  <a:latin typeface="Sand" pitchFamily="-48" charset="0"/>
                </a:rPr>
                <a:t>Sectionalism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4566" name="Rectangle 202"/>
            <p:cNvSpPr>
              <a:spLocks noChangeArrowheads="1"/>
            </p:cNvSpPr>
            <p:nvPr/>
          </p:nvSpPr>
          <p:spPr bwMode="auto">
            <a:xfrm>
              <a:off x="2650" y="896"/>
              <a:ext cx="47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pp. 201-236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4567" name="Line 203"/>
            <p:cNvSpPr>
              <a:spLocks noChangeShapeType="1"/>
            </p:cNvSpPr>
            <p:nvPr/>
          </p:nvSpPr>
          <p:spPr bwMode="auto">
            <a:xfrm flipH="1">
              <a:off x="2057" y="1602"/>
              <a:ext cx="241" cy="32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8" name="Line 204"/>
            <p:cNvSpPr>
              <a:spLocks noChangeShapeType="1"/>
            </p:cNvSpPr>
            <p:nvPr/>
          </p:nvSpPr>
          <p:spPr bwMode="auto">
            <a:xfrm>
              <a:off x="2545" y="1558"/>
              <a:ext cx="1" cy="39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69" name="Line 205"/>
            <p:cNvSpPr>
              <a:spLocks noChangeShapeType="1"/>
            </p:cNvSpPr>
            <p:nvPr/>
          </p:nvSpPr>
          <p:spPr bwMode="auto">
            <a:xfrm>
              <a:off x="2822" y="1617"/>
              <a:ext cx="218" cy="30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0" name="Oval 206"/>
            <p:cNvSpPr>
              <a:spLocks noChangeArrowheads="1"/>
            </p:cNvSpPr>
            <p:nvPr/>
          </p:nvSpPr>
          <p:spPr bwMode="auto">
            <a:xfrm>
              <a:off x="2152" y="1289"/>
              <a:ext cx="874" cy="42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1" name="Rectangle 207"/>
            <p:cNvSpPr>
              <a:spLocks noChangeArrowheads="1"/>
            </p:cNvSpPr>
            <p:nvPr/>
          </p:nvSpPr>
          <p:spPr bwMode="auto">
            <a:xfrm>
              <a:off x="1596" y="735"/>
              <a:ext cx="53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was based on the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72" name="Rectangle 208"/>
            <p:cNvSpPr>
              <a:spLocks noChangeArrowheads="1"/>
            </p:cNvSpPr>
            <p:nvPr/>
          </p:nvSpPr>
          <p:spPr bwMode="auto">
            <a:xfrm>
              <a:off x="2101" y="1172"/>
              <a:ext cx="6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developed because of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73" name="Line 209"/>
            <p:cNvSpPr>
              <a:spLocks noChangeShapeType="1"/>
            </p:cNvSpPr>
            <p:nvPr/>
          </p:nvSpPr>
          <p:spPr bwMode="auto">
            <a:xfrm flipH="1">
              <a:off x="1045" y="1165"/>
              <a:ext cx="255" cy="139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4" name="Line 210"/>
            <p:cNvSpPr>
              <a:spLocks noChangeShapeType="1"/>
            </p:cNvSpPr>
            <p:nvPr/>
          </p:nvSpPr>
          <p:spPr bwMode="auto">
            <a:xfrm>
              <a:off x="1395" y="1172"/>
              <a:ext cx="116" cy="104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5" name="Line 211"/>
            <p:cNvSpPr>
              <a:spLocks noChangeShapeType="1"/>
            </p:cNvSpPr>
            <p:nvPr/>
          </p:nvSpPr>
          <p:spPr bwMode="auto">
            <a:xfrm flipH="1">
              <a:off x="659" y="1143"/>
              <a:ext cx="546" cy="1864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6" name="Rectangle 212"/>
            <p:cNvSpPr>
              <a:spLocks noChangeArrowheads="1"/>
            </p:cNvSpPr>
            <p:nvPr/>
          </p:nvSpPr>
          <p:spPr bwMode="auto">
            <a:xfrm>
              <a:off x="536" y="2942"/>
              <a:ext cx="451" cy="182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7" name="Rectangle 213"/>
            <p:cNvSpPr>
              <a:spLocks noChangeArrowheads="1"/>
            </p:cNvSpPr>
            <p:nvPr/>
          </p:nvSpPr>
          <p:spPr bwMode="auto">
            <a:xfrm>
              <a:off x="620" y="2978"/>
              <a:ext cx="23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North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64578" name="Rectangle 214"/>
            <p:cNvSpPr>
              <a:spLocks noChangeArrowheads="1"/>
            </p:cNvSpPr>
            <p:nvPr/>
          </p:nvSpPr>
          <p:spPr bwMode="auto">
            <a:xfrm>
              <a:off x="849" y="2556"/>
              <a:ext cx="444" cy="182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79" name="Rectangle 215"/>
            <p:cNvSpPr>
              <a:spLocks noChangeArrowheads="1"/>
            </p:cNvSpPr>
            <p:nvPr/>
          </p:nvSpPr>
          <p:spPr bwMode="auto">
            <a:xfrm>
              <a:off x="904" y="2570"/>
              <a:ext cx="25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South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64580" name="Rectangle 216"/>
            <p:cNvSpPr>
              <a:spLocks noChangeArrowheads="1"/>
            </p:cNvSpPr>
            <p:nvPr/>
          </p:nvSpPr>
          <p:spPr bwMode="auto">
            <a:xfrm>
              <a:off x="1278" y="2185"/>
              <a:ext cx="415" cy="189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1" name="Rectangle 217"/>
            <p:cNvSpPr>
              <a:spLocks noChangeArrowheads="1"/>
            </p:cNvSpPr>
            <p:nvPr/>
          </p:nvSpPr>
          <p:spPr bwMode="auto">
            <a:xfrm>
              <a:off x="1352" y="2206"/>
              <a:ext cx="2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West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64582" name="Rectangle 218"/>
            <p:cNvSpPr>
              <a:spLocks noChangeArrowheads="1"/>
            </p:cNvSpPr>
            <p:nvPr/>
          </p:nvSpPr>
          <p:spPr bwMode="auto">
            <a:xfrm>
              <a:off x="1832" y="1842"/>
              <a:ext cx="466" cy="248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3" name="Rectangle 219"/>
            <p:cNvSpPr>
              <a:spLocks noChangeArrowheads="1"/>
            </p:cNvSpPr>
            <p:nvPr/>
          </p:nvSpPr>
          <p:spPr bwMode="auto">
            <a:xfrm>
              <a:off x="1884" y="1873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Social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  <a:endParaRPr lang="en-US" sz="900">
                <a:latin typeface="Sand" pitchFamily="-48" charset="0"/>
              </a:endParaRPr>
            </a:p>
          </p:txBody>
        </p:sp>
        <p:sp>
          <p:nvSpPr>
            <p:cNvPr id="64584" name="Rectangle 220"/>
            <p:cNvSpPr>
              <a:spLocks noChangeArrowheads="1"/>
            </p:cNvSpPr>
            <p:nvPr/>
          </p:nvSpPr>
          <p:spPr bwMode="auto">
            <a:xfrm>
              <a:off x="2370" y="1850"/>
              <a:ext cx="466" cy="247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5" name="Rectangle 221"/>
            <p:cNvSpPr>
              <a:spLocks noChangeArrowheads="1"/>
            </p:cNvSpPr>
            <p:nvPr/>
          </p:nvSpPr>
          <p:spPr bwMode="auto">
            <a:xfrm>
              <a:off x="2418" y="1888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Political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</a:p>
          </p:txBody>
        </p:sp>
        <p:sp>
          <p:nvSpPr>
            <p:cNvPr id="64586" name="Rectangle 222"/>
            <p:cNvSpPr>
              <a:spLocks noChangeArrowheads="1"/>
            </p:cNvSpPr>
            <p:nvPr/>
          </p:nvSpPr>
          <p:spPr bwMode="auto">
            <a:xfrm>
              <a:off x="2938" y="1857"/>
              <a:ext cx="466" cy="247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87" name="Rectangle 223"/>
            <p:cNvSpPr>
              <a:spLocks noChangeArrowheads="1"/>
            </p:cNvSpPr>
            <p:nvPr/>
          </p:nvSpPr>
          <p:spPr bwMode="auto">
            <a:xfrm>
              <a:off x="2989" y="1893"/>
              <a:ext cx="364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Economic</a:t>
              </a:r>
            </a:p>
            <a:p>
              <a:pPr algn="ctr"/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Differences</a:t>
              </a:r>
            </a:p>
          </p:txBody>
        </p:sp>
        <p:sp>
          <p:nvSpPr>
            <p:cNvPr id="64588" name="Rectangle 224"/>
            <p:cNvSpPr>
              <a:spLocks noChangeArrowheads="1"/>
            </p:cNvSpPr>
            <p:nvPr/>
          </p:nvSpPr>
          <p:spPr bwMode="auto">
            <a:xfrm>
              <a:off x="2501" y="1726"/>
              <a:ext cx="4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</a:rPr>
                <a:t> 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64589" name="Oval 225"/>
            <p:cNvSpPr>
              <a:spLocks noChangeArrowheads="1"/>
            </p:cNvSpPr>
            <p:nvPr/>
          </p:nvSpPr>
          <p:spPr bwMode="auto">
            <a:xfrm>
              <a:off x="907" y="794"/>
              <a:ext cx="874" cy="42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590" name="Rectangle 226"/>
            <p:cNvSpPr>
              <a:spLocks noChangeArrowheads="1"/>
            </p:cNvSpPr>
            <p:nvPr/>
          </p:nvSpPr>
          <p:spPr bwMode="auto">
            <a:xfrm>
              <a:off x="1161" y="874"/>
              <a:ext cx="4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Areas of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the U.S.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4591" name="Rectangle 227"/>
            <p:cNvSpPr>
              <a:spLocks noChangeArrowheads="1"/>
            </p:cNvSpPr>
            <p:nvPr/>
          </p:nvSpPr>
          <p:spPr bwMode="auto">
            <a:xfrm>
              <a:off x="2370" y="1336"/>
              <a:ext cx="512" cy="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Differences 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between 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the areas </a:t>
              </a:r>
            </a:p>
          </p:txBody>
        </p:sp>
        <p:sp>
          <p:nvSpPr>
            <p:cNvPr id="64592" name="Rectangle 228"/>
            <p:cNvSpPr>
              <a:spLocks noChangeArrowheads="1"/>
            </p:cNvSpPr>
            <p:nvPr/>
          </p:nvSpPr>
          <p:spPr bwMode="auto">
            <a:xfrm>
              <a:off x="4606" y="1289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-Henry Clay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93" name="Rectangle 229"/>
            <p:cNvSpPr>
              <a:spLocks noChangeArrowheads="1"/>
            </p:cNvSpPr>
            <p:nvPr/>
          </p:nvSpPr>
          <p:spPr bwMode="auto">
            <a:xfrm>
              <a:off x="4606" y="1384"/>
              <a:ext cx="51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-Stephen Douglas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94" name="Rectangle 230"/>
            <p:cNvSpPr>
              <a:spLocks noChangeArrowheads="1"/>
            </p:cNvSpPr>
            <p:nvPr/>
          </p:nvSpPr>
          <p:spPr bwMode="auto">
            <a:xfrm>
              <a:off x="4606" y="1479"/>
              <a:ext cx="44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-Zachary Taylor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95" name="Rectangle 231"/>
            <p:cNvSpPr>
              <a:spLocks noChangeArrowheads="1"/>
            </p:cNvSpPr>
            <p:nvPr/>
          </p:nvSpPr>
          <p:spPr bwMode="auto">
            <a:xfrm>
              <a:off x="4606" y="1573"/>
              <a:ext cx="66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-Harriet Beecher Stowe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96" name="Rectangle 232"/>
            <p:cNvSpPr>
              <a:spLocks noChangeArrowheads="1"/>
            </p:cNvSpPr>
            <p:nvPr/>
          </p:nvSpPr>
          <p:spPr bwMode="auto">
            <a:xfrm>
              <a:off x="4606" y="1668"/>
              <a:ext cx="48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-Douglas Filmore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97" name="Rectangle 233"/>
            <p:cNvSpPr>
              <a:spLocks noChangeArrowheads="1"/>
            </p:cNvSpPr>
            <p:nvPr/>
          </p:nvSpPr>
          <p:spPr bwMode="auto">
            <a:xfrm>
              <a:off x="4606" y="1763"/>
              <a:ext cx="35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-John Brown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98" name="Rectangle 234"/>
            <p:cNvSpPr>
              <a:spLocks noChangeArrowheads="1"/>
            </p:cNvSpPr>
            <p:nvPr/>
          </p:nvSpPr>
          <p:spPr bwMode="auto">
            <a:xfrm>
              <a:off x="4606" y="1857"/>
              <a:ext cx="46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-Jefferson Davis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599" name="Rectangle 235"/>
            <p:cNvSpPr>
              <a:spLocks noChangeArrowheads="1"/>
            </p:cNvSpPr>
            <p:nvPr/>
          </p:nvSpPr>
          <p:spPr bwMode="auto">
            <a:xfrm>
              <a:off x="4606" y="1952"/>
              <a:ext cx="50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-Abraham Lincoln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00" name="Rectangle 236"/>
            <p:cNvSpPr>
              <a:spLocks noChangeArrowheads="1"/>
            </p:cNvSpPr>
            <p:nvPr/>
          </p:nvSpPr>
          <p:spPr bwMode="auto">
            <a:xfrm>
              <a:off x="4635" y="1207"/>
              <a:ext cx="2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01" name="Line 237"/>
            <p:cNvSpPr>
              <a:spLocks noChangeShapeType="1"/>
            </p:cNvSpPr>
            <p:nvPr/>
          </p:nvSpPr>
          <p:spPr bwMode="auto">
            <a:xfrm>
              <a:off x="4606" y="1165"/>
              <a:ext cx="1" cy="85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02" name="Oval 238"/>
            <p:cNvSpPr>
              <a:spLocks noChangeArrowheads="1"/>
            </p:cNvSpPr>
            <p:nvPr/>
          </p:nvSpPr>
          <p:spPr bwMode="auto">
            <a:xfrm>
              <a:off x="4402" y="772"/>
              <a:ext cx="881" cy="430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03" name="Rectangle 239"/>
            <p:cNvSpPr>
              <a:spLocks noChangeArrowheads="1"/>
            </p:cNvSpPr>
            <p:nvPr/>
          </p:nvSpPr>
          <p:spPr bwMode="auto">
            <a:xfrm>
              <a:off x="3842" y="728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was influenced by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04" name="Rectangle 240"/>
            <p:cNvSpPr>
              <a:spLocks noChangeArrowheads="1"/>
            </p:cNvSpPr>
            <p:nvPr/>
          </p:nvSpPr>
          <p:spPr bwMode="auto">
            <a:xfrm>
              <a:off x="4653" y="851"/>
              <a:ext cx="4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Leaders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of change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4605" name="Oval 241"/>
            <p:cNvSpPr>
              <a:spLocks noChangeArrowheads="1"/>
            </p:cNvSpPr>
            <p:nvPr/>
          </p:nvSpPr>
          <p:spPr bwMode="auto">
            <a:xfrm>
              <a:off x="3310" y="1274"/>
              <a:ext cx="888" cy="423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606" name="Rectangle 242"/>
            <p:cNvSpPr>
              <a:spLocks noChangeArrowheads="1"/>
            </p:cNvSpPr>
            <p:nvPr/>
          </p:nvSpPr>
          <p:spPr bwMode="auto">
            <a:xfrm>
              <a:off x="3189" y="1139"/>
              <a:ext cx="61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became greater with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07" name="Rectangle 243"/>
            <p:cNvSpPr>
              <a:spLocks noChangeArrowheads="1"/>
            </p:cNvSpPr>
            <p:nvPr/>
          </p:nvSpPr>
          <p:spPr bwMode="auto">
            <a:xfrm>
              <a:off x="3544" y="1356"/>
              <a:ext cx="457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Events in </a:t>
              </a:r>
            </a:p>
            <a:p>
              <a:pPr algn="ctr"/>
              <a:r>
                <a:rPr lang="en-US" sz="1300">
                  <a:solidFill>
                    <a:srgbClr val="000000"/>
                  </a:solidFill>
                  <a:latin typeface="Sand" pitchFamily="-48" charset="0"/>
                </a:rPr>
                <a:t>the U.S.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64608" name="Rectangle 244"/>
            <p:cNvSpPr>
              <a:spLocks noChangeArrowheads="1"/>
            </p:cNvSpPr>
            <p:nvPr/>
          </p:nvSpPr>
          <p:spPr bwMode="auto">
            <a:xfrm>
              <a:off x="3508" y="1683"/>
              <a:ext cx="2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09" name="Rectangle 245"/>
            <p:cNvSpPr>
              <a:spLocks noChangeArrowheads="1"/>
            </p:cNvSpPr>
            <p:nvPr/>
          </p:nvSpPr>
          <p:spPr bwMode="auto">
            <a:xfrm>
              <a:off x="3506" y="1843"/>
              <a:ext cx="80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-1820 Missouri Compromise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10" name="Rectangle 246"/>
            <p:cNvSpPr>
              <a:spLocks noChangeArrowheads="1"/>
            </p:cNvSpPr>
            <p:nvPr/>
          </p:nvSpPr>
          <p:spPr bwMode="auto">
            <a:xfrm>
              <a:off x="3506" y="1937"/>
              <a:ext cx="55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-1846 Mexican War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11" name="Rectangle 247"/>
            <p:cNvSpPr>
              <a:spLocks noChangeArrowheads="1"/>
            </p:cNvSpPr>
            <p:nvPr/>
          </p:nvSpPr>
          <p:spPr bwMode="auto">
            <a:xfrm>
              <a:off x="3506" y="2032"/>
              <a:ext cx="77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-1850 Compromise of 1850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12" name="Rectangle 248"/>
            <p:cNvSpPr>
              <a:spLocks noChangeArrowheads="1"/>
            </p:cNvSpPr>
            <p:nvPr/>
          </p:nvSpPr>
          <p:spPr bwMode="auto">
            <a:xfrm>
              <a:off x="3506" y="2127"/>
              <a:ext cx="95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-1850 Fugitive Slave Law of 1850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13" name="Rectangle 249"/>
            <p:cNvSpPr>
              <a:spLocks noChangeArrowheads="1"/>
            </p:cNvSpPr>
            <p:nvPr/>
          </p:nvSpPr>
          <p:spPr bwMode="auto">
            <a:xfrm>
              <a:off x="3506" y="2203"/>
              <a:ext cx="74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-1852 </a:t>
              </a:r>
              <a:r>
                <a:rPr lang="en-US" sz="800" u="sng">
                  <a:solidFill>
                    <a:srgbClr val="000000"/>
                  </a:solidFill>
                  <a:latin typeface="Sand" pitchFamily="-48" charset="0"/>
                </a:rPr>
                <a:t>Uncle Tom's Cabin</a:t>
              </a:r>
              <a:r>
                <a:rPr lang="en-US" sz="1100">
                  <a:solidFill>
                    <a:srgbClr val="000000"/>
                  </a:solidFill>
                  <a:latin typeface="Comic Sans MS" pitchFamily="-112" charset="0"/>
                </a:rPr>
                <a:t> </a:t>
              </a:r>
            </a:p>
          </p:txBody>
        </p:sp>
        <p:sp>
          <p:nvSpPr>
            <p:cNvPr id="64614" name="Rectangle 250"/>
            <p:cNvSpPr>
              <a:spLocks noChangeArrowheads="1"/>
            </p:cNvSpPr>
            <p:nvPr/>
          </p:nvSpPr>
          <p:spPr bwMode="auto">
            <a:xfrm>
              <a:off x="4358" y="2221"/>
              <a:ext cx="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endParaRPr lang="en-US" sz="800">
                <a:latin typeface="Sand" pitchFamily="-48" charset="0"/>
              </a:endParaRPr>
            </a:p>
          </p:txBody>
        </p:sp>
        <p:sp>
          <p:nvSpPr>
            <p:cNvPr id="64615" name="Rectangle 251"/>
            <p:cNvSpPr>
              <a:spLocks noChangeArrowheads="1"/>
            </p:cNvSpPr>
            <p:nvPr/>
          </p:nvSpPr>
          <p:spPr bwMode="auto">
            <a:xfrm>
              <a:off x="3506" y="2316"/>
              <a:ext cx="80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Kansas-Nebraska Act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16" name="Rectangle 252"/>
            <p:cNvSpPr>
              <a:spLocks noChangeArrowheads="1"/>
            </p:cNvSpPr>
            <p:nvPr/>
          </p:nvSpPr>
          <p:spPr bwMode="auto">
            <a:xfrm>
              <a:off x="3506" y="2411"/>
              <a:ext cx="88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Republican Party formed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17" name="Rectangle 253"/>
            <p:cNvSpPr>
              <a:spLocks noChangeArrowheads="1"/>
            </p:cNvSpPr>
            <p:nvPr/>
          </p:nvSpPr>
          <p:spPr bwMode="auto">
            <a:xfrm>
              <a:off x="3506" y="2505"/>
              <a:ext cx="66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-1854 Bleeding Kansas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18" name="Rectangle 254"/>
            <p:cNvSpPr>
              <a:spLocks noChangeArrowheads="1"/>
            </p:cNvSpPr>
            <p:nvPr/>
          </p:nvSpPr>
          <p:spPr bwMode="auto">
            <a:xfrm>
              <a:off x="3506" y="2600"/>
              <a:ext cx="6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-1857 Dred Scott Case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19" name="Rectangle 255"/>
            <p:cNvSpPr>
              <a:spLocks noChangeArrowheads="1"/>
            </p:cNvSpPr>
            <p:nvPr/>
          </p:nvSpPr>
          <p:spPr bwMode="auto">
            <a:xfrm>
              <a:off x="3506" y="2695"/>
              <a:ext cx="92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-1858 Lincoln Douglas Debates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0" name="Rectangle 256"/>
            <p:cNvSpPr>
              <a:spLocks noChangeArrowheads="1"/>
            </p:cNvSpPr>
            <p:nvPr/>
          </p:nvSpPr>
          <p:spPr bwMode="auto">
            <a:xfrm>
              <a:off x="3506" y="2789"/>
              <a:ext cx="71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-1859 John Brown's Raid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1" name="Rectangle 257"/>
            <p:cNvSpPr>
              <a:spLocks noChangeArrowheads="1"/>
            </p:cNvSpPr>
            <p:nvPr/>
          </p:nvSpPr>
          <p:spPr bwMode="auto">
            <a:xfrm>
              <a:off x="3506" y="2884"/>
              <a:ext cx="63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-1860 Lincoln Elected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2" name="Rectangle 258"/>
            <p:cNvSpPr>
              <a:spLocks noChangeArrowheads="1"/>
            </p:cNvSpPr>
            <p:nvPr/>
          </p:nvSpPr>
          <p:spPr bwMode="auto">
            <a:xfrm>
              <a:off x="3506" y="2979"/>
              <a:ext cx="87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-1860 South Carolina Secedes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3" name="Rectangle 259"/>
            <p:cNvSpPr>
              <a:spLocks noChangeArrowheads="1"/>
            </p:cNvSpPr>
            <p:nvPr/>
          </p:nvSpPr>
          <p:spPr bwMode="auto">
            <a:xfrm>
              <a:off x="3506" y="3073"/>
              <a:ext cx="77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-1861  Confederacy formed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4" name="Rectangle 260"/>
            <p:cNvSpPr>
              <a:spLocks noChangeArrowheads="1"/>
            </p:cNvSpPr>
            <p:nvPr/>
          </p:nvSpPr>
          <p:spPr bwMode="auto">
            <a:xfrm rot="-4380000">
              <a:off x="617" y="1886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5" name="Rectangle 261"/>
            <p:cNvSpPr>
              <a:spLocks noChangeArrowheads="1"/>
            </p:cNvSpPr>
            <p:nvPr/>
          </p:nvSpPr>
          <p:spPr bwMode="auto">
            <a:xfrm rot="-4740000">
              <a:off x="799" y="1917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6" name="Rectangle 262"/>
            <p:cNvSpPr>
              <a:spLocks noChangeArrowheads="1"/>
            </p:cNvSpPr>
            <p:nvPr/>
          </p:nvSpPr>
          <p:spPr bwMode="auto">
            <a:xfrm rot="-5760000">
              <a:off x="1115" y="1652"/>
              <a:ext cx="54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which included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7" name="Rectangle 263"/>
            <p:cNvSpPr>
              <a:spLocks noChangeArrowheads="1"/>
            </p:cNvSpPr>
            <p:nvPr/>
          </p:nvSpPr>
          <p:spPr bwMode="auto">
            <a:xfrm>
              <a:off x="2375" y="1739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8" name="Rectangle 264"/>
            <p:cNvSpPr>
              <a:spLocks noChangeArrowheads="1"/>
            </p:cNvSpPr>
            <p:nvPr/>
          </p:nvSpPr>
          <p:spPr bwMode="auto">
            <a:xfrm>
              <a:off x="2860" y="1739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64629" name="Rectangle 265"/>
            <p:cNvSpPr>
              <a:spLocks noChangeArrowheads="1"/>
            </p:cNvSpPr>
            <p:nvPr/>
          </p:nvSpPr>
          <p:spPr bwMode="auto">
            <a:xfrm>
              <a:off x="3281" y="1733"/>
              <a:ext cx="2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000">
                  <a:solidFill>
                    <a:srgbClr val="000000"/>
                  </a:solidFill>
                  <a:latin typeface="Helvetica" pitchFamily="-112" charset="0"/>
                </a:rPr>
                <a:t>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64630" name="Rectangle 266"/>
            <p:cNvSpPr>
              <a:spLocks noChangeArrowheads="1"/>
            </p:cNvSpPr>
            <p:nvPr/>
          </p:nvSpPr>
          <p:spPr bwMode="auto">
            <a:xfrm>
              <a:off x="1860" y="1681"/>
              <a:ext cx="36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included</a:t>
              </a:r>
              <a:endParaRPr lang="en-US" sz="800">
                <a:latin typeface="Sand" pitchFamily="-48" charset="0"/>
              </a:endParaRPr>
            </a:p>
          </p:txBody>
        </p:sp>
      </p:grpSp>
      <p:sp>
        <p:nvSpPr>
          <p:cNvPr id="64517" name="Rectangle 13"/>
          <p:cNvSpPr>
            <a:spLocks noChangeArrowheads="1"/>
          </p:cNvSpPr>
          <p:nvPr/>
        </p:nvSpPr>
        <p:spPr bwMode="auto">
          <a:xfrm>
            <a:off x="4489450" y="12954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Times" pitchFamily="-112" charset="0"/>
            </a:endParaRPr>
          </a:p>
        </p:txBody>
      </p:sp>
      <p:grpSp>
        <p:nvGrpSpPr>
          <p:cNvPr id="64518" name="Group 148"/>
          <p:cNvGrpSpPr>
            <a:grpSpLocks/>
          </p:cNvGrpSpPr>
          <p:nvPr/>
        </p:nvGrpSpPr>
        <p:grpSpPr bwMode="auto">
          <a:xfrm>
            <a:off x="454025" y="1098550"/>
            <a:ext cx="7950200" cy="5283200"/>
            <a:chOff x="352" y="632"/>
            <a:chExt cx="5008" cy="3328"/>
          </a:xfrm>
        </p:grpSpPr>
        <p:sp>
          <p:nvSpPr>
            <p:cNvPr id="64520" name="Rectangle 6"/>
            <p:cNvSpPr>
              <a:spLocks noChangeArrowheads="1"/>
            </p:cNvSpPr>
            <p:nvPr/>
          </p:nvSpPr>
          <p:spPr bwMode="auto">
            <a:xfrm>
              <a:off x="352" y="3400"/>
              <a:ext cx="5008" cy="560"/>
            </a:xfrm>
            <a:prstGeom prst="rect">
              <a:avLst/>
            </a:prstGeom>
            <a:noFill/>
            <a:ln w="127000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64521" name="Group 19"/>
            <p:cNvGrpSpPr>
              <a:grpSpLocks/>
            </p:cNvGrpSpPr>
            <p:nvPr/>
          </p:nvGrpSpPr>
          <p:grpSpPr bwMode="auto">
            <a:xfrm>
              <a:off x="1320" y="2472"/>
              <a:ext cx="1048" cy="928"/>
              <a:chOff x="1312" y="2184"/>
              <a:chExt cx="1048" cy="928"/>
            </a:xfrm>
          </p:grpSpPr>
          <p:sp>
            <p:nvSpPr>
              <p:cNvPr id="64529" name="Freeform 9"/>
              <p:cNvSpPr>
                <a:spLocks/>
              </p:cNvSpPr>
              <p:nvPr/>
            </p:nvSpPr>
            <p:spPr bwMode="auto">
              <a:xfrm>
                <a:off x="1312" y="2792"/>
                <a:ext cx="336" cy="320"/>
              </a:xfrm>
              <a:custGeom>
                <a:avLst/>
                <a:gdLst>
                  <a:gd name="T0" fmla="*/ 0 w 336"/>
                  <a:gd name="T1" fmla="*/ 320 h 320"/>
                  <a:gd name="T2" fmla="*/ 128 w 336"/>
                  <a:gd name="T3" fmla="*/ 0 h 320"/>
                  <a:gd name="T4" fmla="*/ 152 w 336"/>
                  <a:gd name="T5" fmla="*/ 184 h 320"/>
                  <a:gd name="T6" fmla="*/ 336 w 336"/>
                  <a:gd name="T7" fmla="*/ 232 h 320"/>
                  <a:gd name="T8" fmla="*/ 0 w 336"/>
                  <a:gd name="T9" fmla="*/ 320 h 32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6"/>
                  <a:gd name="T16" fmla="*/ 0 h 320"/>
                  <a:gd name="T17" fmla="*/ 336 w 336"/>
                  <a:gd name="T18" fmla="*/ 320 h 320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6" h="320">
                    <a:moveTo>
                      <a:pt x="0" y="320"/>
                    </a:moveTo>
                    <a:lnTo>
                      <a:pt x="128" y="0"/>
                    </a:lnTo>
                    <a:lnTo>
                      <a:pt x="152" y="184"/>
                    </a:lnTo>
                    <a:lnTo>
                      <a:pt x="336" y="232"/>
                    </a:lnTo>
                    <a:lnTo>
                      <a:pt x="0" y="320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30" name="Line 10"/>
              <p:cNvSpPr>
                <a:spLocks noChangeShapeType="1"/>
              </p:cNvSpPr>
              <p:nvPr/>
            </p:nvSpPr>
            <p:spPr bwMode="auto">
              <a:xfrm flipV="1">
                <a:off x="1440" y="2184"/>
                <a:ext cx="920" cy="800"/>
              </a:xfrm>
              <a:prstGeom prst="line">
                <a:avLst/>
              </a:prstGeom>
              <a:noFill/>
              <a:ln w="127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64522" name="Group 147"/>
            <p:cNvGrpSpPr>
              <a:grpSpLocks/>
            </p:cNvGrpSpPr>
            <p:nvPr/>
          </p:nvGrpSpPr>
          <p:grpSpPr bwMode="auto">
            <a:xfrm>
              <a:off x="768" y="632"/>
              <a:ext cx="4240" cy="1904"/>
              <a:chOff x="760" y="344"/>
              <a:chExt cx="4240" cy="1904"/>
            </a:xfrm>
          </p:grpSpPr>
          <p:sp>
            <p:nvSpPr>
              <p:cNvPr id="64523" name="AutoShape 8"/>
              <p:cNvSpPr>
                <a:spLocks noChangeArrowheads="1"/>
              </p:cNvSpPr>
              <p:nvPr/>
            </p:nvSpPr>
            <p:spPr bwMode="auto">
              <a:xfrm>
                <a:off x="760" y="344"/>
                <a:ext cx="4240" cy="1904"/>
              </a:xfrm>
              <a:prstGeom prst="roundRect">
                <a:avLst>
                  <a:gd name="adj" fmla="val 7773"/>
                </a:avLst>
              </a:prstGeom>
              <a:solidFill>
                <a:schemeClr val="bg1"/>
              </a:solidFill>
              <a:ln w="1270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4524" name="Rectangle 12"/>
              <p:cNvSpPr>
                <a:spLocks noChangeArrowheads="1"/>
              </p:cNvSpPr>
              <p:nvPr/>
            </p:nvSpPr>
            <p:spPr bwMode="auto">
              <a:xfrm>
                <a:off x="1048" y="592"/>
                <a:ext cx="3552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10. NEW UNIT SELF-TEST QUESTIONS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4525" name="Rectangle 14"/>
              <p:cNvSpPr>
                <a:spLocks noChangeArrowheads="1"/>
              </p:cNvSpPr>
              <p:nvPr/>
            </p:nvSpPr>
            <p:spPr bwMode="auto">
              <a:xfrm>
                <a:off x="1032" y="1040"/>
                <a:ext cx="3574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As the unit progresses, new questions 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4526" name="Rectangle 15"/>
              <p:cNvSpPr>
                <a:spLocks noChangeArrowheads="1"/>
              </p:cNvSpPr>
              <p:nvPr/>
            </p:nvSpPr>
            <p:spPr bwMode="auto">
              <a:xfrm>
                <a:off x="924" y="1264"/>
                <a:ext cx="3787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that seem important about the content of 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4527" name="Rectangle 16"/>
              <p:cNvSpPr>
                <a:spLocks noChangeArrowheads="1"/>
              </p:cNvSpPr>
              <p:nvPr/>
            </p:nvSpPr>
            <p:spPr bwMode="auto">
              <a:xfrm>
                <a:off x="884" y="1488"/>
                <a:ext cx="3851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the unit are listed or old questions can be </a:t>
                </a:r>
                <a:endParaRPr lang="en-US">
                  <a:latin typeface="Times" pitchFamily="-112" charset="0"/>
                </a:endParaRPr>
              </a:p>
            </p:txBody>
          </p:sp>
          <p:sp>
            <p:nvSpPr>
              <p:cNvPr id="64528" name="Rectangle 17"/>
              <p:cNvSpPr>
                <a:spLocks noChangeArrowheads="1"/>
              </p:cNvSpPr>
              <p:nvPr/>
            </p:nvSpPr>
            <p:spPr bwMode="auto">
              <a:xfrm>
                <a:off x="2396" y="1712"/>
                <a:ext cx="853" cy="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b="1">
                    <a:solidFill>
                      <a:srgbClr val="000000"/>
                    </a:solidFill>
                    <a:latin typeface="Arial" charset="0"/>
                  </a:rPr>
                  <a:t>modified.</a:t>
                </a:r>
                <a:endParaRPr lang="en-US">
                  <a:latin typeface="Times" pitchFamily="-112" charset="0"/>
                </a:endParaRPr>
              </a:p>
            </p:txBody>
          </p:sp>
        </p:grpSp>
      </p:grpSp>
      <p:pic>
        <p:nvPicPr>
          <p:cNvPr id="64519" name="Picture 134"/>
          <p:cNvPicPr>
            <a:picLocks noChangeAspect="1"/>
          </p:cNvPicPr>
          <p:nvPr/>
        </p:nvPicPr>
        <p:blipFill>
          <a:blip r:embed="rId2"/>
          <a:srcRect l="308" t="37160"/>
          <a:stretch>
            <a:fillRect/>
          </a:stretch>
        </p:blipFill>
        <p:spPr bwMode="auto">
          <a:xfrm>
            <a:off x="7983538" y="6459538"/>
            <a:ext cx="11430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90D251-6116-4F53-A76C-24863EB011A5}" type="slidenum">
              <a:rPr lang="en-US"/>
              <a:pPr/>
              <a:t>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CRAFT Linking Steps </a:t>
            </a:r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200" smtClean="0"/>
              <a:t>Guide the teacher to:</a:t>
            </a:r>
          </a:p>
          <a:p>
            <a:pPr eaLnBrk="1" hangingPunct="1">
              <a:lnSpc>
                <a:spcPct val="90000"/>
              </a:lnSpc>
            </a:pPr>
            <a:endParaRPr lang="en-US" sz="22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present the Unit Organizer effectively</a:t>
            </a:r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involve students in constructing and using the Unit Organizer</a:t>
            </a:r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elicit and make connections to the prior knowledge of students</a:t>
            </a:r>
          </a:p>
          <a:p>
            <a:pPr lvl="1" eaLnBrk="1" hangingPunct="1">
              <a:lnSpc>
                <a:spcPct val="90000"/>
              </a:lnSpc>
            </a:pPr>
            <a:endParaRPr lang="en-US" sz="2000" smtClean="0"/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focus student attention on learning</a:t>
            </a:r>
          </a:p>
        </p:txBody>
      </p:sp>
      <p:pic>
        <p:nvPicPr>
          <p:cNvPr id="6554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7B092B-6341-4E86-9CAF-4985AEC412DB}" type="slidenum">
              <a:rPr lang="en-US"/>
              <a:pPr/>
              <a:t>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65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CRAFT Linking Steps</a:t>
            </a:r>
          </a:p>
        </p:txBody>
      </p:sp>
      <p:sp>
        <p:nvSpPr>
          <p:cNvPr id="665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80000"/>
              </a:lnSpc>
              <a:buFont typeface="Wingdings" pitchFamily="-112" charset="2"/>
              <a:buNone/>
            </a:pPr>
            <a:r>
              <a:rPr lang="en-US" b="1" smtClean="0"/>
              <a:t>C</a:t>
            </a:r>
            <a:r>
              <a:rPr lang="en-US" sz="2200" smtClean="0"/>
              <a:t>reate a context</a:t>
            </a:r>
          </a:p>
          <a:p>
            <a:pPr eaLnBrk="1" hangingPunct="1">
              <a:lnSpc>
                <a:spcPct val="180000"/>
              </a:lnSpc>
              <a:buFont typeface="Wingdings" pitchFamily="-112" charset="2"/>
              <a:buNone/>
            </a:pPr>
            <a:r>
              <a:rPr lang="en-US" b="1" smtClean="0"/>
              <a:t>R</a:t>
            </a:r>
            <a:r>
              <a:rPr lang="en-US" sz="2200" smtClean="0"/>
              <a:t>ecognize content structures</a:t>
            </a:r>
          </a:p>
          <a:p>
            <a:pPr eaLnBrk="1" hangingPunct="1">
              <a:lnSpc>
                <a:spcPct val="180000"/>
              </a:lnSpc>
              <a:buFont typeface="Wingdings" pitchFamily="-112" charset="2"/>
              <a:buNone/>
            </a:pPr>
            <a:r>
              <a:rPr lang="en-US" b="1" smtClean="0"/>
              <a:t>A</a:t>
            </a:r>
            <a:r>
              <a:rPr lang="en-US" sz="2200" smtClean="0"/>
              <a:t>cknowledge unit relationships</a:t>
            </a:r>
          </a:p>
          <a:p>
            <a:pPr eaLnBrk="1" hangingPunct="1">
              <a:lnSpc>
                <a:spcPct val="180000"/>
              </a:lnSpc>
              <a:buFont typeface="Wingdings" pitchFamily="-112" charset="2"/>
              <a:buNone/>
            </a:pPr>
            <a:r>
              <a:rPr lang="en-US" b="1" smtClean="0"/>
              <a:t>F</a:t>
            </a:r>
            <a:r>
              <a:rPr lang="en-US" sz="2200" smtClean="0"/>
              <a:t>rame unit questions</a:t>
            </a:r>
          </a:p>
          <a:p>
            <a:pPr eaLnBrk="1" hangingPunct="1">
              <a:lnSpc>
                <a:spcPct val="180000"/>
              </a:lnSpc>
              <a:buFont typeface="Wingdings" pitchFamily="-112" charset="2"/>
              <a:buNone/>
            </a:pPr>
            <a:r>
              <a:rPr lang="en-US" b="1" smtClean="0"/>
              <a:t>T</a:t>
            </a:r>
            <a:r>
              <a:rPr lang="en-US" sz="2200" smtClean="0"/>
              <a:t>ie content to tasks</a:t>
            </a:r>
          </a:p>
        </p:txBody>
      </p:sp>
      <p:pic>
        <p:nvPicPr>
          <p:cNvPr id="6656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74D2-FB14-47D6-ABCA-9710C608EE3C}" type="slidenum">
              <a:rPr lang="en-US"/>
              <a:pPr/>
              <a:t>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75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Understanding CRAFT</a:t>
            </a:r>
          </a:p>
        </p:txBody>
      </p:sp>
      <p:sp>
        <p:nvSpPr>
          <p:cNvPr id="675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Create A Context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Explore how the information in this unit fits with previous, future, and bigger learning </a:t>
            </a:r>
          </a:p>
          <a:p>
            <a:pPr eaLnBrk="1" hangingPunct="1">
              <a:lnSpc>
                <a:spcPct val="90000"/>
              </a:lnSpc>
            </a:pPr>
            <a:endParaRPr lang="en-US" sz="22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Recognize Content Structures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Identify how to think about and structure the information to be learned in the unit.  </a:t>
            </a:r>
          </a:p>
          <a:p>
            <a:pPr eaLnBrk="1" hangingPunct="1">
              <a:lnSpc>
                <a:spcPct val="90000"/>
              </a:lnSpc>
            </a:pPr>
            <a:endParaRPr lang="en-US" sz="220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z="2200" smtClean="0"/>
              <a:t>Acknowledge Unit Relationships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000" smtClean="0"/>
              <a:t>Explore relationships that are or might be important in the unit. </a:t>
            </a:r>
          </a:p>
        </p:txBody>
      </p:sp>
      <p:pic>
        <p:nvPicPr>
          <p:cNvPr id="6759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3D06-7FCB-4599-8A6D-99C0E6595AB6}" type="slidenum">
              <a:rPr lang="en-US"/>
              <a:pPr/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Content Enhancement</a:t>
            </a:r>
          </a:p>
        </p:txBody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mtClean="0"/>
              <a:t>A way of teaching an academically diverse group of students in which: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Critical features of the content are selected and transformed in a manner that promotes student learning; and </a:t>
            </a:r>
          </a:p>
          <a:p>
            <a:pPr lvl="1" eaLnBrk="1" hangingPunct="1"/>
            <a:endParaRPr lang="en-US" smtClean="0"/>
          </a:p>
          <a:p>
            <a:pPr lvl="1" eaLnBrk="1" hangingPunct="1"/>
            <a:r>
              <a:rPr lang="en-US" smtClean="0"/>
              <a:t>Instruction is carried out in a partnership with students.</a:t>
            </a:r>
          </a:p>
        </p:txBody>
      </p:sp>
      <p:pic>
        <p:nvPicPr>
          <p:cNvPr id="32774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0F5B44-7146-4323-B3F0-9EE728C3A5A5}" type="slidenum">
              <a:rPr lang="en-US"/>
              <a:pPr/>
              <a:t>30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861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Understanding CRAFT</a:t>
            </a:r>
          </a:p>
        </p:txBody>
      </p:sp>
      <p:sp>
        <p:nvSpPr>
          <p:cNvPr id="6861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smtClean="0"/>
              <a:t>Frame Unit Questions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mtClean="0"/>
              <a:t>Generate and discuss the types of questions that reflect what the unit is really about. </a:t>
            </a:r>
          </a:p>
          <a:p>
            <a:pPr eaLnBrk="1" hangingPunct="1">
              <a:lnSpc>
                <a:spcPct val="130000"/>
              </a:lnSpc>
            </a:pPr>
            <a:endParaRPr lang="en-US" smtClean="0"/>
          </a:p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smtClean="0"/>
              <a:t>Tie Content To Tasks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mtClean="0"/>
              <a:t>Identify a schedule of tasks to be completed and how these tasks connect to learning the content.</a:t>
            </a:r>
          </a:p>
        </p:txBody>
      </p:sp>
      <p:pic>
        <p:nvPicPr>
          <p:cNvPr id="6861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5E2EDF-9251-4AE5-9D89-5B9B5A07CA85}" type="slidenum">
              <a:rPr lang="en-US"/>
              <a:pPr/>
              <a:t>31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696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Cue-Do-Review Sequence</a:t>
            </a:r>
          </a:p>
        </p:txBody>
      </p:sp>
      <p:sp>
        <p:nvSpPr>
          <p:cNvPr id="6963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z="2200" smtClean="0"/>
              <a:t>Cue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Students that the routine will be used.</a:t>
            </a:r>
          </a:p>
          <a:p>
            <a:pPr lvl="1" eaLnBrk="1" hangingPunct="1">
              <a:lnSpc>
                <a:spcPct val="130000"/>
              </a:lnSpc>
            </a:pPr>
            <a:endParaRPr lang="en-US" sz="2000" smtClean="0"/>
          </a:p>
          <a:p>
            <a:pPr eaLnBrk="1" hangingPunct="1">
              <a:lnSpc>
                <a:spcPct val="130000"/>
              </a:lnSpc>
            </a:pPr>
            <a:r>
              <a:rPr lang="en-US" sz="2200" smtClean="0"/>
              <a:t>Do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The routine.</a:t>
            </a:r>
          </a:p>
          <a:p>
            <a:pPr lvl="1" eaLnBrk="1" hangingPunct="1">
              <a:lnSpc>
                <a:spcPct val="130000"/>
              </a:lnSpc>
            </a:pPr>
            <a:endParaRPr lang="en-US" sz="2000" smtClean="0"/>
          </a:p>
          <a:p>
            <a:pPr eaLnBrk="1" hangingPunct="1">
              <a:lnSpc>
                <a:spcPct val="130000"/>
              </a:lnSpc>
            </a:pPr>
            <a:r>
              <a:rPr lang="en-US" sz="2200" smtClean="0"/>
              <a:t>Review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The information and process.</a:t>
            </a:r>
          </a:p>
        </p:txBody>
      </p:sp>
      <p:pic>
        <p:nvPicPr>
          <p:cNvPr id="6963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51BA0D-F8C6-492D-B58E-5244188B957D}" type="slidenum">
              <a:rPr lang="en-US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06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Cue-Do-Review Sequence</a:t>
            </a:r>
          </a:p>
        </p:txBody>
      </p:sp>
      <p:sp>
        <p:nvSpPr>
          <p:cNvPr id="7066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90000"/>
              </a:lnSpc>
            </a:pPr>
            <a:r>
              <a:rPr lang="en-US" smtClean="0"/>
              <a:t>Cue</a:t>
            </a:r>
          </a:p>
          <a:p>
            <a:pPr lvl="1" eaLnBrk="1" hangingPunct="1">
              <a:lnSpc>
                <a:spcPct val="190000"/>
              </a:lnSpc>
            </a:pPr>
            <a:r>
              <a:rPr lang="en-US" smtClean="0"/>
              <a:t>The teacher announces the Unit Organizer and explains its use.</a:t>
            </a:r>
          </a:p>
        </p:txBody>
      </p:sp>
      <p:pic>
        <p:nvPicPr>
          <p:cNvPr id="7066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BA2926-4C42-450E-B788-413128B59AC9}" type="slidenum">
              <a:rPr lang="en-US"/>
              <a:pPr/>
              <a:t>33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16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Cue-Do-Review Sequence</a:t>
            </a:r>
          </a:p>
        </p:txBody>
      </p:sp>
      <p:sp>
        <p:nvSpPr>
          <p:cNvPr id="7168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90000"/>
              </a:lnSpc>
            </a:pPr>
            <a:r>
              <a:rPr lang="en-US" smtClean="0"/>
              <a:t>Do</a:t>
            </a:r>
          </a:p>
          <a:p>
            <a:pPr lvl="1" eaLnBrk="1" hangingPunct="1">
              <a:lnSpc>
                <a:spcPct val="190000"/>
              </a:lnSpc>
            </a:pPr>
            <a:r>
              <a:rPr lang="en-US" smtClean="0"/>
              <a:t>The teacher and class collaboratively construct the Unit Organizer device using the CRAFT Linking Steps such that the content is connected or "linked" to the needs and goals of students.</a:t>
            </a:r>
          </a:p>
        </p:txBody>
      </p:sp>
      <p:pic>
        <p:nvPicPr>
          <p:cNvPr id="7168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35D076-C88C-48BD-AD3A-D9887087F19C}" type="slidenum">
              <a:rPr lang="en-US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27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Cue-Do-Review Sequence</a:t>
            </a:r>
          </a:p>
        </p:txBody>
      </p:sp>
      <p:sp>
        <p:nvSpPr>
          <p:cNvPr id="7270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210000"/>
              </a:lnSpc>
            </a:pPr>
            <a:r>
              <a:rPr lang="en-US" smtClean="0"/>
              <a:t>Review</a:t>
            </a:r>
          </a:p>
          <a:p>
            <a:pPr lvl="1" eaLnBrk="1" hangingPunct="1">
              <a:lnSpc>
                <a:spcPct val="210000"/>
              </a:lnSpc>
            </a:pPr>
            <a:r>
              <a:rPr lang="en-US" smtClean="0"/>
              <a:t>Information presented in the Unit Organizer is reviewed and confirmed.</a:t>
            </a:r>
          </a:p>
        </p:txBody>
      </p:sp>
      <p:pic>
        <p:nvPicPr>
          <p:cNvPr id="7271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9E6E9F-1031-49CD-B6A0-26B8F712D24B}" type="slidenum">
              <a:rPr lang="en-US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 Ready</a:t>
            </a:r>
          </a:p>
        </p:txBody>
      </p:sp>
      <p:sp>
        <p:nvSpPr>
          <p:cNvPr id="7373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</a:pPr>
            <a:r>
              <a:rPr lang="en-US" smtClean="0"/>
              <a:t>Decide when to use the routine.</a:t>
            </a:r>
          </a:p>
          <a:p>
            <a:pPr eaLnBrk="1" hangingPunct="1">
              <a:lnSpc>
                <a:spcPct val="120000"/>
              </a:lnSpc>
            </a:pPr>
            <a:endParaRPr lang="en-US" smtClean="0"/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Collect needed materials.</a:t>
            </a:r>
          </a:p>
          <a:p>
            <a:pPr eaLnBrk="1" hangingPunct="1">
              <a:lnSpc>
                <a:spcPct val="120000"/>
              </a:lnSpc>
            </a:pPr>
            <a:endParaRPr lang="en-US" smtClean="0"/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Construct a draft.</a:t>
            </a:r>
          </a:p>
          <a:p>
            <a:pPr lvl="1" eaLnBrk="1" hangingPunct="1">
              <a:lnSpc>
                <a:spcPct val="120000"/>
              </a:lnSpc>
            </a:pPr>
            <a:endParaRPr lang="en-US" smtClean="0"/>
          </a:p>
          <a:p>
            <a:pPr eaLnBrk="1" hangingPunct="1">
              <a:lnSpc>
                <a:spcPct val="120000"/>
              </a:lnSpc>
            </a:pPr>
            <a:r>
              <a:rPr lang="en-US" smtClean="0"/>
              <a:t>Prepare presentation notes</a:t>
            </a:r>
          </a:p>
        </p:txBody>
      </p:sp>
      <p:pic>
        <p:nvPicPr>
          <p:cNvPr id="7373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5FDEA6-9145-4051-9ACB-7C4E71212B4E}" type="slidenum">
              <a:rPr lang="en-US"/>
              <a:pPr/>
              <a:t>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 Ready</a:t>
            </a: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220000"/>
              </a:lnSpc>
            </a:pPr>
            <a:r>
              <a:rPr lang="en-US" sz="2200" smtClean="0"/>
              <a:t>Construct a draft.</a:t>
            </a:r>
          </a:p>
          <a:p>
            <a:pPr lvl="1" eaLnBrk="1" hangingPunct="1">
              <a:lnSpc>
                <a:spcPct val="220000"/>
              </a:lnSpc>
            </a:pPr>
            <a:r>
              <a:rPr lang="en-US" sz="2000" smtClean="0"/>
              <a:t>Enter the name of the Current Unit.   </a:t>
            </a:r>
          </a:p>
          <a:p>
            <a:pPr lvl="1" eaLnBrk="1" hangingPunct="1">
              <a:lnSpc>
                <a:spcPct val="220000"/>
              </a:lnSpc>
            </a:pPr>
            <a:r>
              <a:rPr lang="en-US" sz="2000" smtClean="0"/>
              <a:t>Enter the name of the Last Unit.  </a:t>
            </a:r>
          </a:p>
          <a:p>
            <a:pPr lvl="1" eaLnBrk="1" hangingPunct="1">
              <a:lnSpc>
                <a:spcPct val="220000"/>
              </a:lnSpc>
            </a:pPr>
            <a:r>
              <a:rPr lang="en-US" sz="2000" smtClean="0"/>
              <a:t>Enter the name of the Next Unit. </a:t>
            </a:r>
          </a:p>
          <a:p>
            <a:pPr lvl="1" eaLnBrk="1" hangingPunct="1">
              <a:lnSpc>
                <a:spcPct val="220000"/>
              </a:lnSpc>
            </a:pPr>
            <a:r>
              <a:rPr lang="en-US" sz="2000" smtClean="0"/>
              <a:t>Identify the Bigger Picture.</a:t>
            </a:r>
          </a:p>
        </p:txBody>
      </p:sp>
      <p:pic>
        <p:nvPicPr>
          <p:cNvPr id="7475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CF13D3-A3FD-4C21-80BB-08FF4CDCE508}" type="slidenum">
              <a:rPr lang="en-US"/>
              <a:pPr/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57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 Ready</a:t>
            </a:r>
          </a:p>
        </p:txBody>
      </p:sp>
      <p:sp>
        <p:nvSpPr>
          <p:cNvPr id="7578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90000"/>
              </a:lnSpc>
            </a:pPr>
            <a:r>
              <a:rPr lang="en-US" sz="2200" smtClean="0"/>
              <a:t>Construct a draft.</a:t>
            </a:r>
          </a:p>
          <a:p>
            <a:pPr lvl="1" eaLnBrk="1" hangingPunct="1">
              <a:lnSpc>
                <a:spcPct val="190000"/>
              </a:lnSpc>
            </a:pPr>
            <a:r>
              <a:rPr lang="en-US" sz="2000" smtClean="0"/>
              <a:t>Draft the Unit Map.</a:t>
            </a:r>
          </a:p>
          <a:p>
            <a:pPr lvl="2" eaLnBrk="1" hangingPunct="1">
              <a:lnSpc>
                <a:spcPct val="190000"/>
              </a:lnSpc>
            </a:pPr>
            <a:r>
              <a:rPr lang="en-US" sz="1800" smtClean="0"/>
              <a:t>Develop the Unit Paraphrase</a:t>
            </a:r>
          </a:p>
          <a:p>
            <a:pPr lvl="2" eaLnBrk="1" hangingPunct="1">
              <a:lnSpc>
                <a:spcPct val="190000"/>
              </a:lnSpc>
            </a:pPr>
            <a:r>
              <a:rPr lang="en-US" sz="1800" smtClean="0"/>
              <a:t>Develop the Content Map</a:t>
            </a:r>
          </a:p>
          <a:p>
            <a:pPr lvl="3" eaLnBrk="1" hangingPunct="1">
              <a:lnSpc>
                <a:spcPct val="190000"/>
              </a:lnSpc>
            </a:pPr>
            <a:r>
              <a:rPr lang="en-US" sz="1800" smtClean="0"/>
              <a:t>keep it simple</a:t>
            </a:r>
          </a:p>
          <a:p>
            <a:pPr lvl="3" eaLnBrk="1" hangingPunct="1">
              <a:lnSpc>
                <a:spcPct val="190000"/>
              </a:lnSpc>
            </a:pPr>
            <a:r>
              <a:rPr lang="en-US" sz="1800" smtClean="0"/>
              <a:t>keep it to seven or fewer parts</a:t>
            </a:r>
          </a:p>
          <a:p>
            <a:pPr lvl="3" eaLnBrk="1" hangingPunct="1">
              <a:lnSpc>
                <a:spcPct val="190000"/>
              </a:lnSpc>
            </a:pPr>
            <a:r>
              <a:rPr lang="en-US" sz="1800" smtClean="0"/>
              <a:t>place line labels</a:t>
            </a:r>
          </a:p>
        </p:txBody>
      </p:sp>
      <p:pic>
        <p:nvPicPr>
          <p:cNvPr id="7578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1DF0BF-76CA-4DFC-A832-25D8C9B4BAB4}" type="slidenum">
              <a:rPr lang="en-US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68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 Ready</a:t>
            </a:r>
          </a:p>
        </p:txBody>
      </p:sp>
      <p:sp>
        <p:nvSpPr>
          <p:cNvPr id="7680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50000"/>
              </a:lnSpc>
            </a:pPr>
            <a:r>
              <a:rPr lang="en-US" smtClean="0"/>
              <a:t>Construct a draft.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Enter the Unit Relationships.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Enter the Unit Self-test Questions.  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Create the Unit Schedule.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Prepare the Expanded Unit Map. </a:t>
            </a:r>
          </a:p>
          <a:p>
            <a:pPr lvl="1" eaLnBrk="1" hangingPunct="1">
              <a:lnSpc>
                <a:spcPct val="150000"/>
              </a:lnSpc>
            </a:pPr>
            <a:r>
              <a:rPr lang="en-US" smtClean="0"/>
              <a:t>Enter New Unit Self-Test Questions. </a:t>
            </a:r>
          </a:p>
        </p:txBody>
      </p:sp>
      <p:pic>
        <p:nvPicPr>
          <p:cNvPr id="7680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F20DB6-D94B-4621-B6FE-53EA3168449B}" type="slidenum">
              <a:rPr lang="en-US"/>
              <a:pPr/>
              <a:t>39</a:t>
            </a:fld>
            <a:endParaRPr lang="en-US"/>
          </a:p>
        </p:txBody>
      </p:sp>
      <p:sp>
        <p:nvSpPr>
          <p:cNvPr id="16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77828" name="Group 332"/>
          <p:cNvGrpSpPr>
            <a:grpSpLocks/>
          </p:cNvGrpSpPr>
          <p:nvPr/>
        </p:nvGrpSpPr>
        <p:grpSpPr bwMode="auto">
          <a:xfrm>
            <a:off x="709613" y="125413"/>
            <a:ext cx="7735887" cy="6138862"/>
            <a:chOff x="447" y="79"/>
            <a:chExt cx="4873" cy="3867"/>
          </a:xfrm>
        </p:grpSpPr>
        <p:sp>
          <p:nvSpPr>
            <p:cNvPr id="77830" name="Line 169"/>
            <p:cNvSpPr>
              <a:spLocks noChangeShapeType="1"/>
            </p:cNvSpPr>
            <p:nvPr/>
          </p:nvSpPr>
          <p:spPr bwMode="auto">
            <a:xfrm flipH="1">
              <a:off x="2440" y="1199"/>
              <a:ext cx="413" cy="26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1" name="Line 170"/>
            <p:cNvSpPr>
              <a:spLocks noChangeShapeType="1"/>
            </p:cNvSpPr>
            <p:nvPr/>
          </p:nvSpPr>
          <p:spPr bwMode="auto">
            <a:xfrm flipH="1" flipV="1">
              <a:off x="3959" y="1268"/>
              <a:ext cx="433" cy="22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2" name="Line 171"/>
            <p:cNvSpPr>
              <a:spLocks noChangeShapeType="1"/>
            </p:cNvSpPr>
            <p:nvPr/>
          </p:nvSpPr>
          <p:spPr bwMode="auto">
            <a:xfrm flipH="1">
              <a:off x="2694" y="1378"/>
              <a:ext cx="344" cy="46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3" name="Line 172"/>
            <p:cNvSpPr>
              <a:spLocks noChangeShapeType="1"/>
            </p:cNvSpPr>
            <p:nvPr/>
          </p:nvSpPr>
          <p:spPr bwMode="auto">
            <a:xfrm flipH="1" flipV="1">
              <a:off x="3739" y="1433"/>
              <a:ext cx="310" cy="39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4" name="Line 173"/>
            <p:cNvSpPr>
              <a:spLocks noChangeShapeType="1"/>
            </p:cNvSpPr>
            <p:nvPr/>
          </p:nvSpPr>
          <p:spPr bwMode="auto">
            <a:xfrm flipH="1">
              <a:off x="3389" y="1488"/>
              <a:ext cx="7" cy="63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5" name="Oval 174"/>
            <p:cNvSpPr>
              <a:spLocks noChangeArrowheads="1"/>
            </p:cNvSpPr>
            <p:nvPr/>
          </p:nvSpPr>
          <p:spPr bwMode="auto">
            <a:xfrm>
              <a:off x="2832" y="911"/>
              <a:ext cx="1251" cy="604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6" name="Oval 175"/>
            <p:cNvSpPr>
              <a:spLocks noChangeArrowheads="1"/>
            </p:cNvSpPr>
            <p:nvPr/>
          </p:nvSpPr>
          <p:spPr bwMode="auto">
            <a:xfrm>
              <a:off x="2825" y="904"/>
              <a:ext cx="1265" cy="618"/>
            </a:xfrm>
            <a:prstGeom prst="ellips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7" name="Oval 176"/>
            <p:cNvSpPr>
              <a:spLocks noChangeArrowheads="1"/>
            </p:cNvSpPr>
            <p:nvPr/>
          </p:nvSpPr>
          <p:spPr bwMode="auto">
            <a:xfrm>
              <a:off x="1787" y="1296"/>
              <a:ext cx="715" cy="453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8" name="Oval 177"/>
            <p:cNvSpPr>
              <a:spLocks noChangeArrowheads="1"/>
            </p:cNvSpPr>
            <p:nvPr/>
          </p:nvSpPr>
          <p:spPr bwMode="auto">
            <a:xfrm>
              <a:off x="2268" y="1749"/>
              <a:ext cx="715" cy="454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39" name="Oval 178"/>
            <p:cNvSpPr>
              <a:spLocks noChangeArrowheads="1"/>
            </p:cNvSpPr>
            <p:nvPr/>
          </p:nvSpPr>
          <p:spPr bwMode="auto">
            <a:xfrm>
              <a:off x="3004" y="1983"/>
              <a:ext cx="715" cy="454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40" name="Oval 179"/>
            <p:cNvSpPr>
              <a:spLocks noChangeArrowheads="1"/>
            </p:cNvSpPr>
            <p:nvPr/>
          </p:nvSpPr>
          <p:spPr bwMode="auto">
            <a:xfrm>
              <a:off x="4351" y="1351"/>
              <a:ext cx="715" cy="453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41" name="Oval 180"/>
            <p:cNvSpPr>
              <a:spLocks noChangeArrowheads="1"/>
            </p:cNvSpPr>
            <p:nvPr/>
          </p:nvSpPr>
          <p:spPr bwMode="auto">
            <a:xfrm>
              <a:off x="3794" y="1763"/>
              <a:ext cx="722" cy="447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42" name="Rectangle 181"/>
            <p:cNvSpPr>
              <a:spLocks noChangeArrowheads="1"/>
            </p:cNvSpPr>
            <p:nvPr/>
          </p:nvSpPr>
          <p:spPr bwMode="auto">
            <a:xfrm>
              <a:off x="3216" y="1359"/>
              <a:ext cx="63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pp. 427-482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77843" name="Rectangle 182"/>
            <p:cNvSpPr>
              <a:spLocks noChangeArrowheads="1"/>
            </p:cNvSpPr>
            <p:nvPr/>
          </p:nvSpPr>
          <p:spPr bwMode="auto">
            <a:xfrm>
              <a:off x="3966" y="1903"/>
              <a:ext cx="298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birds</a:t>
              </a:r>
              <a:endParaRPr lang="en-US" sz="1400">
                <a:latin typeface="Sand" pitchFamily="-48" charset="0"/>
              </a:endParaRPr>
            </a:p>
          </p:txBody>
        </p:sp>
        <p:sp>
          <p:nvSpPr>
            <p:cNvPr id="77844" name="Rectangle 183"/>
            <p:cNvSpPr>
              <a:spLocks noChangeArrowheads="1"/>
            </p:cNvSpPr>
            <p:nvPr/>
          </p:nvSpPr>
          <p:spPr bwMode="auto">
            <a:xfrm>
              <a:off x="2289" y="1889"/>
              <a:ext cx="672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amphibians</a:t>
              </a:r>
              <a:endParaRPr lang="en-US" sz="1400">
                <a:latin typeface="Sand" pitchFamily="-48" charset="0"/>
              </a:endParaRPr>
            </a:p>
          </p:txBody>
        </p:sp>
        <p:sp>
          <p:nvSpPr>
            <p:cNvPr id="77845" name="Rectangle 184"/>
            <p:cNvSpPr>
              <a:spLocks noChangeArrowheads="1"/>
            </p:cNvSpPr>
            <p:nvPr/>
          </p:nvSpPr>
          <p:spPr bwMode="auto">
            <a:xfrm>
              <a:off x="1929" y="1445"/>
              <a:ext cx="34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fishes</a:t>
              </a:r>
              <a:endParaRPr lang="en-US" sz="1400">
                <a:latin typeface="Sand" pitchFamily="-48" charset="0"/>
              </a:endParaRPr>
            </a:p>
          </p:txBody>
        </p:sp>
        <p:sp>
          <p:nvSpPr>
            <p:cNvPr id="77846" name="Rectangle 185"/>
            <p:cNvSpPr>
              <a:spLocks noChangeArrowheads="1"/>
            </p:cNvSpPr>
            <p:nvPr/>
          </p:nvSpPr>
          <p:spPr bwMode="auto">
            <a:xfrm>
              <a:off x="3119" y="2107"/>
              <a:ext cx="466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reptiles</a:t>
              </a:r>
              <a:endParaRPr lang="en-US" sz="1400">
                <a:latin typeface="Sand" pitchFamily="-48" charset="0"/>
              </a:endParaRPr>
            </a:p>
          </p:txBody>
        </p:sp>
        <p:sp>
          <p:nvSpPr>
            <p:cNvPr id="77847" name="Rectangle 186"/>
            <p:cNvSpPr>
              <a:spLocks noChangeArrowheads="1"/>
            </p:cNvSpPr>
            <p:nvPr/>
          </p:nvSpPr>
          <p:spPr bwMode="auto">
            <a:xfrm>
              <a:off x="4437" y="1481"/>
              <a:ext cx="52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mammals</a:t>
              </a:r>
              <a:endParaRPr lang="en-US" sz="1400">
                <a:latin typeface="Sand" pitchFamily="-48" charset="0"/>
              </a:endParaRPr>
            </a:p>
          </p:txBody>
        </p:sp>
        <p:sp>
          <p:nvSpPr>
            <p:cNvPr id="77848" name="Rectangle 187"/>
            <p:cNvSpPr>
              <a:spLocks noChangeArrowheads="1"/>
            </p:cNvSpPr>
            <p:nvPr/>
          </p:nvSpPr>
          <p:spPr bwMode="auto">
            <a:xfrm>
              <a:off x="3815" y="1605"/>
              <a:ext cx="371" cy="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49" name="Rectangle 188"/>
            <p:cNvSpPr>
              <a:spLocks noChangeArrowheads="1"/>
            </p:cNvSpPr>
            <p:nvPr/>
          </p:nvSpPr>
          <p:spPr bwMode="auto">
            <a:xfrm>
              <a:off x="3822" y="1604"/>
              <a:ext cx="42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850" name="Rectangle 189"/>
            <p:cNvSpPr>
              <a:spLocks noChangeArrowheads="1"/>
            </p:cNvSpPr>
            <p:nvPr/>
          </p:nvSpPr>
          <p:spPr bwMode="auto">
            <a:xfrm>
              <a:off x="3292" y="1784"/>
              <a:ext cx="372" cy="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51" name="Rectangle 190"/>
            <p:cNvSpPr>
              <a:spLocks noChangeArrowheads="1"/>
            </p:cNvSpPr>
            <p:nvPr/>
          </p:nvSpPr>
          <p:spPr bwMode="auto">
            <a:xfrm>
              <a:off x="3299" y="1783"/>
              <a:ext cx="42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852" name="Rectangle 191"/>
            <p:cNvSpPr>
              <a:spLocks noChangeArrowheads="1"/>
            </p:cNvSpPr>
            <p:nvPr/>
          </p:nvSpPr>
          <p:spPr bwMode="auto">
            <a:xfrm>
              <a:off x="2413" y="1282"/>
              <a:ext cx="371" cy="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53" name="Rectangle 192"/>
            <p:cNvSpPr>
              <a:spLocks noChangeArrowheads="1"/>
            </p:cNvSpPr>
            <p:nvPr/>
          </p:nvSpPr>
          <p:spPr bwMode="auto">
            <a:xfrm>
              <a:off x="2419" y="1281"/>
              <a:ext cx="42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854" name="Rectangle 193"/>
            <p:cNvSpPr>
              <a:spLocks noChangeArrowheads="1"/>
            </p:cNvSpPr>
            <p:nvPr/>
          </p:nvSpPr>
          <p:spPr bwMode="auto">
            <a:xfrm>
              <a:off x="4097" y="1316"/>
              <a:ext cx="371" cy="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55" name="Rectangle 194"/>
            <p:cNvSpPr>
              <a:spLocks noChangeArrowheads="1"/>
            </p:cNvSpPr>
            <p:nvPr/>
          </p:nvSpPr>
          <p:spPr bwMode="auto">
            <a:xfrm>
              <a:off x="4077" y="1332"/>
              <a:ext cx="42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the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856" name="Rectangle 195"/>
            <p:cNvSpPr>
              <a:spLocks noChangeArrowheads="1"/>
            </p:cNvSpPr>
            <p:nvPr/>
          </p:nvSpPr>
          <p:spPr bwMode="auto">
            <a:xfrm>
              <a:off x="2701" y="1619"/>
              <a:ext cx="371" cy="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57" name="Rectangle 196"/>
            <p:cNvSpPr>
              <a:spLocks noChangeArrowheads="1"/>
            </p:cNvSpPr>
            <p:nvPr/>
          </p:nvSpPr>
          <p:spPr bwMode="auto">
            <a:xfrm>
              <a:off x="2708" y="1618"/>
              <a:ext cx="42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such as the </a:t>
              </a:r>
              <a:endParaRPr lang="en-US" sz="800">
                <a:latin typeface="Sand" pitchFamily="-48" charset="0"/>
              </a:endParaRPr>
            </a:p>
          </p:txBody>
        </p:sp>
        <p:grpSp>
          <p:nvGrpSpPr>
            <p:cNvPr id="77858" name="Group 216"/>
            <p:cNvGrpSpPr>
              <a:grpSpLocks/>
            </p:cNvGrpSpPr>
            <p:nvPr/>
          </p:nvGrpSpPr>
          <p:grpSpPr bwMode="auto">
            <a:xfrm>
              <a:off x="2894" y="1330"/>
              <a:ext cx="1120" cy="1"/>
              <a:chOff x="2894" y="1330"/>
              <a:chExt cx="1120" cy="1"/>
            </a:xfrm>
          </p:grpSpPr>
          <p:sp>
            <p:nvSpPr>
              <p:cNvPr id="77968" name="Line 197"/>
              <p:cNvSpPr>
                <a:spLocks noChangeShapeType="1"/>
              </p:cNvSpPr>
              <p:nvPr/>
            </p:nvSpPr>
            <p:spPr bwMode="auto">
              <a:xfrm>
                <a:off x="289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69" name="Line 198"/>
              <p:cNvSpPr>
                <a:spLocks noChangeShapeType="1"/>
              </p:cNvSpPr>
              <p:nvPr/>
            </p:nvSpPr>
            <p:spPr bwMode="auto">
              <a:xfrm>
                <a:off x="2956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0" name="Line 199"/>
              <p:cNvSpPr>
                <a:spLocks noChangeShapeType="1"/>
              </p:cNvSpPr>
              <p:nvPr/>
            </p:nvSpPr>
            <p:spPr bwMode="auto">
              <a:xfrm>
                <a:off x="3017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1" name="Line 200"/>
              <p:cNvSpPr>
                <a:spLocks noChangeShapeType="1"/>
              </p:cNvSpPr>
              <p:nvPr/>
            </p:nvSpPr>
            <p:spPr bwMode="auto">
              <a:xfrm>
                <a:off x="3079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2" name="Line 201"/>
              <p:cNvSpPr>
                <a:spLocks noChangeShapeType="1"/>
              </p:cNvSpPr>
              <p:nvPr/>
            </p:nvSpPr>
            <p:spPr bwMode="auto">
              <a:xfrm>
                <a:off x="3141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3" name="Line 202"/>
              <p:cNvSpPr>
                <a:spLocks noChangeShapeType="1"/>
              </p:cNvSpPr>
              <p:nvPr/>
            </p:nvSpPr>
            <p:spPr bwMode="auto">
              <a:xfrm>
                <a:off x="3203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4" name="Line 203"/>
              <p:cNvSpPr>
                <a:spLocks noChangeShapeType="1"/>
              </p:cNvSpPr>
              <p:nvPr/>
            </p:nvSpPr>
            <p:spPr bwMode="auto">
              <a:xfrm>
                <a:off x="326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5" name="Line 204"/>
              <p:cNvSpPr>
                <a:spLocks noChangeShapeType="1"/>
              </p:cNvSpPr>
              <p:nvPr/>
            </p:nvSpPr>
            <p:spPr bwMode="auto">
              <a:xfrm>
                <a:off x="3327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6" name="Line 205"/>
              <p:cNvSpPr>
                <a:spLocks noChangeShapeType="1"/>
              </p:cNvSpPr>
              <p:nvPr/>
            </p:nvSpPr>
            <p:spPr bwMode="auto">
              <a:xfrm>
                <a:off x="3389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7" name="Line 206"/>
              <p:cNvSpPr>
                <a:spLocks noChangeShapeType="1"/>
              </p:cNvSpPr>
              <p:nvPr/>
            </p:nvSpPr>
            <p:spPr bwMode="auto">
              <a:xfrm>
                <a:off x="3451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8" name="Line 207"/>
              <p:cNvSpPr>
                <a:spLocks noChangeShapeType="1"/>
              </p:cNvSpPr>
              <p:nvPr/>
            </p:nvSpPr>
            <p:spPr bwMode="auto">
              <a:xfrm>
                <a:off x="3512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79" name="Line 208"/>
              <p:cNvSpPr>
                <a:spLocks noChangeShapeType="1"/>
              </p:cNvSpPr>
              <p:nvPr/>
            </p:nvSpPr>
            <p:spPr bwMode="auto">
              <a:xfrm>
                <a:off x="3574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80" name="Line 209"/>
              <p:cNvSpPr>
                <a:spLocks noChangeShapeType="1"/>
              </p:cNvSpPr>
              <p:nvPr/>
            </p:nvSpPr>
            <p:spPr bwMode="auto">
              <a:xfrm>
                <a:off x="3636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81" name="Line 210"/>
              <p:cNvSpPr>
                <a:spLocks noChangeShapeType="1"/>
              </p:cNvSpPr>
              <p:nvPr/>
            </p:nvSpPr>
            <p:spPr bwMode="auto">
              <a:xfrm>
                <a:off x="3698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82" name="Line 211"/>
              <p:cNvSpPr>
                <a:spLocks noChangeShapeType="1"/>
              </p:cNvSpPr>
              <p:nvPr/>
            </p:nvSpPr>
            <p:spPr bwMode="auto">
              <a:xfrm>
                <a:off x="3760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83" name="Line 212"/>
              <p:cNvSpPr>
                <a:spLocks noChangeShapeType="1"/>
              </p:cNvSpPr>
              <p:nvPr/>
            </p:nvSpPr>
            <p:spPr bwMode="auto">
              <a:xfrm>
                <a:off x="3822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84" name="Line 213"/>
              <p:cNvSpPr>
                <a:spLocks noChangeShapeType="1"/>
              </p:cNvSpPr>
              <p:nvPr/>
            </p:nvSpPr>
            <p:spPr bwMode="auto">
              <a:xfrm>
                <a:off x="388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85" name="Line 214"/>
              <p:cNvSpPr>
                <a:spLocks noChangeShapeType="1"/>
              </p:cNvSpPr>
              <p:nvPr/>
            </p:nvSpPr>
            <p:spPr bwMode="auto">
              <a:xfrm>
                <a:off x="394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86" name="Line 215"/>
              <p:cNvSpPr>
                <a:spLocks noChangeShapeType="1"/>
              </p:cNvSpPr>
              <p:nvPr/>
            </p:nvSpPr>
            <p:spPr bwMode="auto">
              <a:xfrm>
                <a:off x="4007" y="1330"/>
                <a:ext cx="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7859" name="Rectangle 217"/>
            <p:cNvSpPr>
              <a:spLocks noChangeArrowheads="1"/>
            </p:cNvSpPr>
            <p:nvPr/>
          </p:nvSpPr>
          <p:spPr bwMode="auto">
            <a:xfrm>
              <a:off x="3952" y="134"/>
              <a:ext cx="1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0" name="Rectangle 218"/>
            <p:cNvSpPr>
              <a:spLocks noChangeArrowheads="1"/>
            </p:cNvSpPr>
            <p:nvPr/>
          </p:nvSpPr>
          <p:spPr bwMode="auto">
            <a:xfrm>
              <a:off x="3952" y="223"/>
              <a:ext cx="17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1" name="Line 219"/>
            <p:cNvSpPr>
              <a:spLocks noChangeShapeType="1"/>
            </p:cNvSpPr>
            <p:nvPr/>
          </p:nvSpPr>
          <p:spPr bwMode="auto">
            <a:xfrm>
              <a:off x="4165" y="182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62" name="Rectangle 220"/>
            <p:cNvSpPr>
              <a:spLocks noChangeArrowheads="1"/>
            </p:cNvSpPr>
            <p:nvPr/>
          </p:nvSpPr>
          <p:spPr bwMode="auto">
            <a:xfrm>
              <a:off x="447" y="141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3" name="Rectangle 221"/>
            <p:cNvSpPr>
              <a:spLocks noChangeArrowheads="1"/>
            </p:cNvSpPr>
            <p:nvPr/>
          </p:nvSpPr>
          <p:spPr bwMode="auto">
            <a:xfrm>
              <a:off x="2571" y="203"/>
              <a:ext cx="5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BIGGER PICTURE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4" name="Rectangle 222"/>
            <p:cNvSpPr>
              <a:spLocks noChangeArrowheads="1"/>
            </p:cNvSpPr>
            <p:nvPr/>
          </p:nvSpPr>
          <p:spPr bwMode="auto">
            <a:xfrm>
              <a:off x="797" y="512"/>
              <a:ext cx="3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LAST UNIT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5" name="Rectangle 223"/>
            <p:cNvSpPr>
              <a:spLocks noChangeArrowheads="1"/>
            </p:cNvSpPr>
            <p:nvPr/>
          </p:nvSpPr>
          <p:spPr bwMode="auto">
            <a:xfrm>
              <a:off x="1120" y="512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6" name="Rectangle 224"/>
            <p:cNvSpPr>
              <a:spLocks noChangeArrowheads="1"/>
            </p:cNvSpPr>
            <p:nvPr/>
          </p:nvSpPr>
          <p:spPr bwMode="auto">
            <a:xfrm>
              <a:off x="2770" y="525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</a:rPr>
                <a:t>CURRENT UNIT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7" name="Rectangle 225"/>
            <p:cNvSpPr>
              <a:spLocks noChangeArrowheads="1"/>
            </p:cNvSpPr>
            <p:nvPr/>
          </p:nvSpPr>
          <p:spPr bwMode="auto">
            <a:xfrm>
              <a:off x="446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NEXT UNIT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8" name="Rectangle 226"/>
            <p:cNvSpPr>
              <a:spLocks noChangeArrowheads="1"/>
            </p:cNvSpPr>
            <p:nvPr/>
          </p:nvSpPr>
          <p:spPr bwMode="auto">
            <a:xfrm>
              <a:off x="479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869" name="Line 227"/>
            <p:cNvSpPr>
              <a:spLocks noChangeShapeType="1"/>
            </p:cNvSpPr>
            <p:nvPr/>
          </p:nvSpPr>
          <p:spPr bwMode="auto">
            <a:xfrm>
              <a:off x="474" y="766"/>
              <a:ext cx="483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70" name="Line 228"/>
            <p:cNvSpPr>
              <a:spLocks noChangeShapeType="1"/>
            </p:cNvSpPr>
            <p:nvPr/>
          </p:nvSpPr>
          <p:spPr bwMode="auto">
            <a:xfrm>
              <a:off x="467" y="3014"/>
              <a:ext cx="4833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71" name="Line 229"/>
            <p:cNvSpPr>
              <a:spLocks noChangeShapeType="1"/>
            </p:cNvSpPr>
            <p:nvPr/>
          </p:nvSpPr>
          <p:spPr bwMode="auto">
            <a:xfrm>
              <a:off x="1766" y="498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72" name="Line 230"/>
            <p:cNvSpPr>
              <a:spLocks noChangeShapeType="1"/>
            </p:cNvSpPr>
            <p:nvPr/>
          </p:nvSpPr>
          <p:spPr bwMode="auto">
            <a:xfrm>
              <a:off x="4055" y="505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73" name="Arc 231"/>
            <p:cNvSpPr>
              <a:spLocks/>
            </p:cNvSpPr>
            <p:nvPr/>
          </p:nvSpPr>
          <p:spPr bwMode="auto">
            <a:xfrm>
              <a:off x="474" y="306"/>
              <a:ext cx="1289" cy="199"/>
            </a:xfrm>
            <a:custGeom>
              <a:avLst/>
              <a:gdLst>
                <a:gd name="T0" fmla="*/ 0 w 21600"/>
                <a:gd name="T1" fmla="*/ 199 h 21600"/>
                <a:gd name="T2" fmla="*/ 1289 w 21600"/>
                <a:gd name="T3" fmla="*/ 0 h 21600"/>
                <a:gd name="T4" fmla="*/ 1289 w 21600"/>
                <a:gd name="T5" fmla="*/ 199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74" name="Arc 232"/>
            <p:cNvSpPr>
              <a:spLocks/>
            </p:cNvSpPr>
            <p:nvPr/>
          </p:nvSpPr>
          <p:spPr bwMode="auto">
            <a:xfrm>
              <a:off x="467" y="299"/>
              <a:ext cx="1296" cy="206"/>
            </a:xfrm>
            <a:custGeom>
              <a:avLst/>
              <a:gdLst>
                <a:gd name="T0" fmla="*/ 0 w 21600"/>
                <a:gd name="T1" fmla="*/ 206 h 21600"/>
                <a:gd name="T2" fmla="*/ 1296 w 21600"/>
                <a:gd name="T3" fmla="*/ 0 h 21600"/>
                <a:gd name="T4" fmla="*/ 1296 w 21600"/>
                <a:gd name="T5" fmla="*/ 20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75" name="Arc 233"/>
            <p:cNvSpPr>
              <a:spLocks/>
            </p:cNvSpPr>
            <p:nvPr/>
          </p:nvSpPr>
          <p:spPr bwMode="auto">
            <a:xfrm>
              <a:off x="4055" y="299"/>
              <a:ext cx="1265" cy="203"/>
            </a:xfrm>
            <a:custGeom>
              <a:avLst/>
              <a:gdLst>
                <a:gd name="T0" fmla="*/ 0 w 21616"/>
                <a:gd name="T1" fmla="*/ 0 h 21600"/>
                <a:gd name="T2" fmla="*/ 1265 w 21616"/>
                <a:gd name="T3" fmla="*/ 202 h 21600"/>
                <a:gd name="T4" fmla="*/ 1 w 21616"/>
                <a:gd name="T5" fmla="*/ 203 h 21600"/>
                <a:gd name="T6" fmla="*/ 0 60000 65536"/>
                <a:gd name="T7" fmla="*/ 0 60000 65536"/>
                <a:gd name="T8" fmla="*/ 0 60000 65536"/>
                <a:gd name="T9" fmla="*/ 0 w 21616"/>
                <a:gd name="T10" fmla="*/ 0 h 21600"/>
                <a:gd name="T11" fmla="*/ 21616 w 2161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16" h="21600" fill="none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</a:path>
                <a:path w="21616" h="21600" stroke="0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  <a:lnTo>
                    <a:pt x="17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76" name="Line 234"/>
            <p:cNvSpPr>
              <a:spLocks noChangeShapeType="1"/>
            </p:cNvSpPr>
            <p:nvPr/>
          </p:nvSpPr>
          <p:spPr bwMode="auto">
            <a:xfrm>
              <a:off x="1760" y="299"/>
              <a:ext cx="228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7877" name="Group 238"/>
            <p:cNvGrpSpPr>
              <a:grpSpLocks/>
            </p:cNvGrpSpPr>
            <p:nvPr/>
          </p:nvGrpSpPr>
          <p:grpSpPr bwMode="auto">
            <a:xfrm>
              <a:off x="1760" y="326"/>
              <a:ext cx="1" cy="145"/>
              <a:chOff x="1760" y="326"/>
              <a:chExt cx="1" cy="145"/>
            </a:xfrm>
          </p:grpSpPr>
          <p:sp>
            <p:nvSpPr>
              <p:cNvPr id="77965" name="Line 235"/>
              <p:cNvSpPr>
                <a:spLocks noChangeShapeType="1"/>
              </p:cNvSpPr>
              <p:nvPr/>
            </p:nvSpPr>
            <p:spPr bwMode="auto">
              <a:xfrm>
                <a:off x="1760" y="326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66" name="Line 236"/>
              <p:cNvSpPr>
                <a:spLocks noChangeShapeType="1"/>
              </p:cNvSpPr>
              <p:nvPr/>
            </p:nvSpPr>
            <p:spPr bwMode="auto">
              <a:xfrm>
                <a:off x="1760" y="388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67" name="Line 237"/>
              <p:cNvSpPr>
                <a:spLocks noChangeShapeType="1"/>
              </p:cNvSpPr>
              <p:nvPr/>
            </p:nvSpPr>
            <p:spPr bwMode="auto">
              <a:xfrm>
                <a:off x="1760" y="450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7878" name="Group 242"/>
            <p:cNvGrpSpPr>
              <a:grpSpLocks/>
            </p:cNvGrpSpPr>
            <p:nvPr/>
          </p:nvGrpSpPr>
          <p:grpSpPr bwMode="auto">
            <a:xfrm>
              <a:off x="4062" y="333"/>
              <a:ext cx="1" cy="145"/>
              <a:chOff x="4062" y="333"/>
              <a:chExt cx="1" cy="145"/>
            </a:xfrm>
          </p:grpSpPr>
          <p:sp>
            <p:nvSpPr>
              <p:cNvPr id="77962" name="Line 239"/>
              <p:cNvSpPr>
                <a:spLocks noChangeShapeType="1"/>
              </p:cNvSpPr>
              <p:nvPr/>
            </p:nvSpPr>
            <p:spPr bwMode="auto">
              <a:xfrm>
                <a:off x="4062" y="333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63" name="Line 240"/>
              <p:cNvSpPr>
                <a:spLocks noChangeShapeType="1"/>
              </p:cNvSpPr>
              <p:nvPr/>
            </p:nvSpPr>
            <p:spPr bwMode="auto">
              <a:xfrm>
                <a:off x="4062" y="395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64" name="Line 241"/>
              <p:cNvSpPr>
                <a:spLocks noChangeShapeType="1"/>
              </p:cNvSpPr>
              <p:nvPr/>
            </p:nvSpPr>
            <p:spPr bwMode="auto">
              <a:xfrm>
                <a:off x="4062" y="457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7879" name="Line 243"/>
            <p:cNvSpPr>
              <a:spLocks noChangeShapeType="1"/>
            </p:cNvSpPr>
            <p:nvPr/>
          </p:nvSpPr>
          <p:spPr bwMode="auto">
            <a:xfrm>
              <a:off x="467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80" name="Line 244"/>
            <p:cNvSpPr>
              <a:spLocks noChangeShapeType="1"/>
            </p:cNvSpPr>
            <p:nvPr/>
          </p:nvSpPr>
          <p:spPr bwMode="auto">
            <a:xfrm>
              <a:off x="474" y="3873"/>
              <a:ext cx="482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81" name="Line 245"/>
            <p:cNvSpPr>
              <a:spLocks noChangeShapeType="1"/>
            </p:cNvSpPr>
            <p:nvPr/>
          </p:nvSpPr>
          <p:spPr bwMode="auto">
            <a:xfrm>
              <a:off x="5306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82" name="Rectangle 246"/>
            <p:cNvSpPr>
              <a:spLocks noChangeArrowheads="1"/>
            </p:cNvSpPr>
            <p:nvPr/>
          </p:nvSpPr>
          <p:spPr bwMode="auto">
            <a:xfrm rot="-5400000">
              <a:off x="245" y="3284"/>
              <a:ext cx="64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SELF-TEST QUESTIONS</a:t>
              </a:r>
            </a:p>
          </p:txBody>
        </p:sp>
        <p:sp>
          <p:nvSpPr>
            <p:cNvPr id="77883" name="Rectangle 247"/>
            <p:cNvSpPr>
              <a:spLocks noChangeArrowheads="1"/>
            </p:cNvSpPr>
            <p:nvPr/>
          </p:nvSpPr>
          <p:spPr bwMode="auto">
            <a:xfrm rot="-5400000">
              <a:off x="617" y="3831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endParaRPr lang="en-US">
                <a:latin typeface="Times" pitchFamily="-112" charset="0"/>
              </a:endParaRPr>
            </a:p>
          </p:txBody>
        </p:sp>
        <p:sp>
          <p:nvSpPr>
            <p:cNvPr id="77884" name="Rectangle 248"/>
            <p:cNvSpPr>
              <a:spLocks noChangeArrowheads="1"/>
            </p:cNvSpPr>
            <p:nvPr/>
          </p:nvSpPr>
          <p:spPr bwMode="auto">
            <a:xfrm rot="960000">
              <a:off x="3278" y="808"/>
              <a:ext cx="29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77885" name="Line 249"/>
            <p:cNvSpPr>
              <a:spLocks noChangeShapeType="1"/>
            </p:cNvSpPr>
            <p:nvPr/>
          </p:nvSpPr>
          <p:spPr bwMode="auto">
            <a:xfrm>
              <a:off x="1498" y="773"/>
              <a:ext cx="1" cy="224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86" name="Line 250"/>
            <p:cNvSpPr>
              <a:spLocks noChangeShapeType="1"/>
            </p:cNvSpPr>
            <p:nvPr/>
          </p:nvSpPr>
          <p:spPr bwMode="auto">
            <a:xfrm>
              <a:off x="456" y="1254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87" name="Line 251"/>
            <p:cNvSpPr>
              <a:spLocks noChangeShapeType="1"/>
            </p:cNvSpPr>
            <p:nvPr/>
          </p:nvSpPr>
          <p:spPr bwMode="auto">
            <a:xfrm>
              <a:off x="456" y="1096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88" name="Line 252"/>
            <p:cNvSpPr>
              <a:spLocks noChangeShapeType="1"/>
            </p:cNvSpPr>
            <p:nvPr/>
          </p:nvSpPr>
          <p:spPr bwMode="auto">
            <a:xfrm>
              <a:off x="456" y="1412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89" name="Line 253"/>
            <p:cNvSpPr>
              <a:spLocks noChangeShapeType="1"/>
            </p:cNvSpPr>
            <p:nvPr/>
          </p:nvSpPr>
          <p:spPr bwMode="auto">
            <a:xfrm>
              <a:off x="463" y="1564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0" name="Line 254"/>
            <p:cNvSpPr>
              <a:spLocks noChangeShapeType="1"/>
            </p:cNvSpPr>
            <p:nvPr/>
          </p:nvSpPr>
          <p:spPr bwMode="auto">
            <a:xfrm flipH="1">
              <a:off x="463" y="1729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1" name="Line 255"/>
            <p:cNvSpPr>
              <a:spLocks noChangeShapeType="1"/>
            </p:cNvSpPr>
            <p:nvPr/>
          </p:nvSpPr>
          <p:spPr bwMode="auto">
            <a:xfrm>
              <a:off x="463" y="2052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2" name="Line 256"/>
            <p:cNvSpPr>
              <a:spLocks noChangeShapeType="1"/>
            </p:cNvSpPr>
            <p:nvPr/>
          </p:nvSpPr>
          <p:spPr bwMode="auto">
            <a:xfrm>
              <a:off x="463" y="1887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3" name="Line 257"/>
            <p:cNvSpPr>
              <a:spLocks noChangeShapeType="1"/>
            </p:cNvSpPr>
            <p:nvPr/>
          </p:nvSpPr>
          <p:spPr bwMode="auto">
            <a:xfrm>
              <a:off x="463" y="2210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4" name="Line 258"/>
            <p:cNvSpPr>
              <a:spLocks noChangeShapeType="1"/>
            </p:cNvSpPr>
            <p:nvPr/>
          </p:nvSpPr>
          <p:spPr bwMode="auto">
            <a:xfrm>
              <a:off x="449" y="2368"/>
              <a:ext cx="1025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5" name="Line 259"/>
            <p:cNvSpPr>
              <a:spLocks noChangeShapeType="1"/>
            </p:cNvSpPr>
            <p:nvPr/>
          </p:nvSpPr>
          <p:spPr bwMode="auto">
            <a:xfrm flipH="1">
              <a:off x="456" y="2526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6" name="Line 260"/>
            <p:cNvSpPr>
              <a:spLocks noChangeShapeType="1"/>
            </p:cNvSpPr>
            <p:nvPr/>
          </p:nvSpPr>
          <p:spPr bwMode="auto">
            <a:xfrm>
              <a:off x="456" y="2684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7" name="Line 261"/>
            <p:cNvSpPr>
              <a:spLocks noChangeShapeType="1"/>
            </p:cNvSpPr>
            <p:nvPr/>
          </p:nvSpPr>
          <p:spPr bwMode="auto">
            <a:xfrm>
              <a:off x="653" y="945"/>
              <a:ext cx="1" cy="29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8" name="Line 262"/>
            <p:cNvSpPr>
              <a:spLocks noChangeShapeType="1"/>
            </p:cNvSpPr>
            <p:nvPr/>
          </p:nvSpPr>
          <p:spPr bwMode="auto">
            <a:xfrm>
              <a:off x="463" y="945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899" name="Rectangle 263"/>
            <p:cNvSpPr>
              <a:spLocks noChangeArrowheads="1"/>
            </p:cNvSpPr>
            <p:nvPr/>
          </p:nvSpPr>
          <p:spPr bwMode="auto">
            <a:xfrm rot="5400000">
              <a:off x="5171" y="3471"/>
              <a:ext cx="18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00" name="Rectangle 264"/>
            <p:cNvSpPr>
              <a:spLocks noChangeArrowheads="1"/>
            </p:cNvSpPr>
            <p:nvPr/>
          </p:nvSpPr>
          <p:spPr bwMode="auto">
            <a:xfrm rot="5400000">
              <a:off x="4891" y="3470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RELATIONSHIPS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01" name="Rectangle 265"/>
            <p:cNvSpPr>
              <a:spLocks noChangeArrowheads="1"/>
            </p:cNvSpPr>
            <p:nvPr/>
          </p:nvSpPr>
          <p:spPr bwMode="auto">
            <a:xfrm>
              <a:off x="701" y="807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SCHEDULE</a:t>
              </a:r>
              <a:endParaRPr lang="en-US">
                <a:latin typeface="Arial" charset="0"/>
              </a:endParaRPr>
            </a:p>
          </p:txBody>
        </p:sp>
        <p:sp>
          <p:nvSpPr>
            <p:cNvPr id="77902" name="Line 266"/>
            <p:cNvSpPr>
              <a:spLocks noChangeShapeType="1"/>
            </p:cNvSpPr>
            <p:nvPr/>
          </p:nvSpPr>
          <p:spPr bwMode="auto">
            <a:xfrm>
              <a:off x="456" y="2842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03" name="Line 267"/>
            <p:cNvSpPr>
              <a:spLocks noChangeShapeType="1"/>
            </p:cNvSpPr>
            <p:nvPr/>
          </p:nvSpPr>
          <p:spPr bwMode="auto">
            <a:xfrm>
              <a:off x="4317" y="3028"/>
              <a:ext cx="1" cy="8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04" name="Line 268"/>
            <p:cNvSpPr>
              <a:spLocks noChangeShapeType="1"/>
            </p:cNvSpPr>
            <p:nvPr/>
          </p:nvSpPr>
          <p:spPr bwMode="auto">
            <a:xfrm>
              <a:off x="4323" y="3248"/>
              <a:ext cx="77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05" name="Line 269"/>
            <p:cNvSpPr>
              <a:spLocks noChangeShapeType="1"/>
            </p:cNvSpPr>
            <p:nvPr/>
          </p:nvSpPr>
          <p:spPr bwMode="auto">
            <a:xfrm>
              <a:off x="4323" y="3447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06" name="Line 270"/>
            <p:cNvSpPr>
              <a:spLocks noChangeShapeType="1"/>
            </p:cNvSpPr>
            <p:nvPr/>
          </p:nvSpPr>
          <p:spPr bwMode="auto">
            <a:xfrm>
              <a:off x="4323" y="3646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07" name="Line 271"/>
            <p:cNvSpPr>
              <a:spLocks noChangeShapeType="1"/>
            </p:cNvSpPr>
            <p:nvPr/>
          </p:nvSpPr>
          <p:spPr bwMode="auto">
            <a:xfrm>
              <a:off x="5100" y="3028"/>
              <a:ext cx="1" cy="8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08" name="Line 272"/>
            <p:cNvSpPr>
              <a:spLocks noChangeShapeType="1"/>
            </p:cNvSpPr>
            <p:nvPr/>
          </p:nvSpPr>
          <p:spPr bwMode="auto">
            <a:xfrm>
              <a:off x="467" y="498"/>
              <a:ext cx="4846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09" name="Rectangle 273"/>
            <p:cNvSpPr>
              <a:spLocks noChangeArrowheads="1"/>
            </p:cNvSpPr>
            <p:nvPr/>
          </p:nvSpPr>
          <p:spPr bwMode="auto">
            <a:xfrm>
              <a:off x="1773" y="505"/>
              <a:ext cx="2289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10" name="Rectangle 274"/>
            <p:cNvSpPr>
              <a:spLocks noChangeArrowheads="1"/>
            </p:cNvSpPr>
            <p:nvPr/>
          </p:nvSpPr>
          <p:spPr bwMode="auto">
            <a:xfrm>
              <a:off x="1760" y="491"/>
              <a:ext cx="2316" cy="282"/>
            </a:xfrm>
            <a:prstGeom prst="rect">
              <a:avLst/>
            </a:prstGeom>
            <a:noFill/>
            <a:ln w="428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11" name="Rectangle 275"/>
            <p:cNvSpPr>
              <a:spLocks noChangeArrowheads="1"/>
            </p:cNvSpPr>
            <p:nvPr/>
          </p:nvSpPr>
          <p:spPr bwMode="auto">
            <a:xfrm>
              <a:off x="1705" y="807"/>
              <a:ext cx="30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77912" name="Rectangle 276"/>
            <p:cNvSpPr>
              <a:spLocks noChangeArrowheads="1"/>
            </p:cNvSpPr>
            <p:nvPr/>
          </p:nvSpPr>
          <p:spPr bwMode="auto">
            <a:xfrm>
              <a:off x="2557" y="526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13" name="Oval 277"/>
            <p:cNvSpPr>
              <a:spLocks noChangeArrowheads="1"/>
            </p:cNvSpPr>
            <p:nvPr/>
          </p:nvSpPr>
          <p:spPr bwMode="auto">
            <a:xfrm>
              <a:off x="1794" y="533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14" name="Oval 278"/>
            <p:cNvSpPr>
              <a:spLocks noChangeArrowheads="1"/>
            </p:cNvSpPr>
            <p:nvPr/>
          </p:nvSpPr>
          <p:spPr bwMode="auto">
            <a:xfrm>
              <a:off x="502" y="51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15" name="Oval 279"/>
            <p:cNvSpPr>
              <a:spLocks noChangeArrowheads="1"/>
            </p:cNvSpPr>
            <p:nvPr/>
          </p:nvSpPr>
          <p:spPr bwMode="auto">
            <a:xfrm>
              <a:off x="4097" y="512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16" name="Oval 280"/>
            <p:cNvSpPr>
              <a:spLocks noChangeArrowheads="1"/>
            </p:cNvSpPr>
            <p:nvPr/>
          </p:nvSpPr>
          <p:spPr bwMode="auto">
            <a:xfrm>
              <a:off x="1533" y="801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17" name="Oval 281"/>
            <p:cNvSpPr>
              <a:spLocks noChangeArrowheads="1"/>
            </p:cNvSpPr>
            <p:nvPr/>
          </p:nvSpPr>
          <p:spPr bwMode="auto">
            <a:xfrm>
              <a:off x="5183" y="3048"/>
              <a:ext cx="96" cy="97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18" name="Oval 282"/>
            <p:cNvSpPr>
              <a:spLocks noChangeArrowheads="1"/>
            </p:cNvSpPr>
            <p:nvPr/>
          </p:nvSpPr>
          <p:spPr bwMode="auto">
            <a:xfrm>
              <a:off x="509" y="372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19" name="Oval 283"/>
            <p:cNvSpPr>
              <a:spLocks noChangeArrowheads="1"/>
            </p:cNvSpPr>
            <p:nvPr/>
          </p:nvSpPr>
          <p:spPr bwMode="auto">
            <a:xfrm>
              <a:off x="509" y="794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20" name="Rectangle 284"/>
            <p:cNvSpPr>
              <a:spLocks noChangeArrowheads="1"/>
            </p:cNvSpPr>
            <p:nvPr/>
          </p:nvSpPr>
          <p:spPr bwMode="auto">
            <a:xfrm>
              <a:off x="1821" y="53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21" name="Rectangle 285"/>
            <p:cNvSpPr>
              <a:spLocks noChangeArrowheads="1"/>
            </p:cNvSpPr>
            <p:nvPr/>
          </p:nvSpPr>
          <p:spPr bwMode="auto">
            <a:xfrm>
              <a:off x="4124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22" name="Rectangle 286"/>
            <p:cNvSpPr>
              <a:spLocks noChangeArrowheads="1"/>
            </p:cNvSpPr>
            <p:nvPr/>
          </p:nvSpPr>
          <p:spPr bwMode="auto">
            <a:xfrm>
              <a:off x="529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23" name="Oval 287"/>
            <p:cNvSpPr>
              <a:spLocks noChangeArrowheads="1"/>
            </p:cNvSpPr>
            <p:nvPr/>
          </p:nvSpPr>
          <p:spPr bwMode="auto">
            <a:xfrm>
              <a:off x="2447" y="189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24" name="Rectangle 288"/>
            <p:cNvSpPr>
              <a:spLocks noChangeArrowheads="1"/>
            </p:cNvSpPr>
            <p:nvPr/>
          </p:nvSpPr>
          <p:spPr bwMode="auto">
            <a:xfrm>
              <a:off x="2468" y="203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25" name="Rectangle 289"/>
            <p:cNvSpPr>
              <a:spLocks noChangeArrowheads="1"/>
            </p:cNvSpPr>
            <p:nvPr/>
          </p:nvSpPr>
          <p:spPr bwMode="auto">
            <a:xfrm>
              <a:off x="1567" y="821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26" name="Rectangle 290"/>
            <p:cNvSpPr>
              <a:spLocks noChangeArrowheads="1"/>
            </p:cNvSpPr>
            <p:nvPr/>
          </p:nvSpPr>
          <p:spPr bwMode="auto">
            <a:xfrm>
              <a:off x="5217" y="306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27" name="Rectangle 291"/>
            <p:cNvSpPr>
              <a:spLocks noChangeArrowheads="1"/>
            </p:cNvSpPr>
            <p:nvPr/>
          </p:nvSpPr>
          <p:spPr bwMode="auto">
            <a:xfrm>
              <a:off x="536" y="3736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28" name="Rectangle 292"/>
            <p:cNvSpPr>
              <a:spLocks noChangeArrowheads="1"/>
            </p:cNvSpPr>
            <p:nvPr/>
          </p:nvSpPr>
          <p:spPr bwMode="auto">
            <a:xfrm>
              <a:off x="536" y="807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77929" name="Line 293"/>
            <p:cNvSpPr>
              <a:spLocks noChangeShapeType="1"/>
            </p:cNvSpPr>
            <p:nvPr/>
          </p:nvSpPr>
          <p:spPr bwMode="auto">
            <a:xfrm>
              <a:off x="4165" y="278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930" name="Rectangle 294"/>
            <p:cNvSpPr>
              <a:spLocks noChangeArrowheads="1"/>
            </p:cNvSpPr>
            <p:nvPr/>
          </p:nvSpPr>
          <p:spPr bwMode="auto">
            <a:xfrm>
              <a:off x="845" y="3055"/>
              <a:ext cx="31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What are the basic differences among the major groups of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31" name="Rectangle 295"/>
            <p:cNvSpPr>
              <a:spLocks noChangeArrowheads="1"/>
            </p:cNvSpPr>
            <p:nvPr/>
          </p:nvSpPr>
          <p:spPr bwMode="auto">
            <a:xfrm>
              <a:off x="845" y="3186"/>
              <a:ext cx="68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vertebrates?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32" name="Rectangle 296"/>
            <p:cNvSpPr>
              <a:spLocks noChangeArrowheads="1"/>
            </p:cNvSpPr>
            <p:nvPr/>
          </p:nvSpPr>
          <p:spPr bwMode="auto">
            <a:xfrm>
              <a:off x="845" y="3316"/>
              <a:ext cx="329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In what ways is life on land more difficult than life in water?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33" name="Rectangle 297"/>
            <p:cNvSpPr>
              <a:spLocks noChangeArrowheads="1"/>
            </p:cNvSpPr>
            <p:nvPr/>
          </p:nvSpPr>
          <p:spPr bwMode="auto">
            <a:xfrm>
              <a:off x="845" y="3447"/>
              <a:ext cx="266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What is mean by cold blooded and warm blooded?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34" name="Rectangle 298"/>
            <p:cNvSpPr>
              <a:spLocks noChangeArrowheads="1"/>
            </p:cNvSpPr>
            <p:nvPr/>
          </p:nvSpPr>
          <p:spPr bwMode="auto">
            <a:xfrm>
              <a:off x="845" y="3578"/>
              <a:ext cx="344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Which of the major groups of vertebrates is the most successful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35" name="Rectangle 299"/>
            <p:cNvSpPr>
              <a:spLocks noChangeArrowheads="1"/>
            </p:cNvSpPr>
            <p:nvPr/>
          </p:nvSpPr>
          <p:spPr bwMode="auto">
            <a:xfrm>
              <a:off x="845" y="3708"/>
              <a:ext cx="73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group? Why?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36" name="Rectangle 300"/>
            <p:cNvSpPr>
              <a:spLocks noChangeArrowheads="1"/>
            </p:cNvSpPr>
            <p:nvPr/>
          </p:nvSpPr>
          <p:spPr bwMode="auto">
            <a:xfrm>
              <a:off x="4330" y="79"/>
              <a:ext cx="42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Sharra Ti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37" name="Rectangle 301"/>
            <p:cNvSpPr>
              <a:spLocks noChangeArrowheads="1"/>
            </p:cNvSpPr>
            <p:nvPr/>
          </p:nvSpPr>
          <p:spPr bwMode="auto">
            <a:xfrm>
              <a:off x="4360" y="176"/>
              <a:ext cx="1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4/1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38" name="Rectangle 302"/>
            <p:cNvSpPr>
              <a:spLocks noChangeArrowheads="1"/>
            </p:cNvSpPr>
            <p:nvPr/>
          </p:nvSpPr>
          <p:spPr bwMode="auto">
            <a:xfrm>
              <a:off x="484" y="979"/>
              <a:ext cx="103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    Introduce vertebrates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39" name="Rectangle 303"/>
            <p:cNvSpPr>
              <a:spLocks noChangeArrowheads="1"/>
            </p:cNvSpPr>
            <p:nvPr/>
          </p:nvSpPr>
          <p:spPr bwMode="auto">
            <a:xfrm>
              <a:off x="470" y="2742"/>
              <a:ext cx="52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4/18    Review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40" name="Rectangle 304"/>
            <p:cNvSpPr>
              <a:spLocks noChangeArrowheads="1"/>
            </p:cNvSpPr>
            <p:nvPr/>
          </p:nvSpPr>
          <p:spPr bwMode="auto">
            <a:xfrm>
              <a:off x="2502" y="581"/>
              <a:ext cx="83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Sand" pitchFamily="-48" charset="0"/>
                </a:rPr>
                <a:t>Vertebrates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41" name="Rectangle 305"/>
            <p:cNvSpPr>
              <a:spLocks noChangeArrowheads="1"/>
            </p:cNvSpPr>
            <p:nvPr/>
          </p:nvSpPr>
          <p:spPr bwMode="auto">
            <a:xfrm>
              <a:off x="3019" y="1015"/>
              <a:ext cx="867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the most advanced </a:t>
              </a:r>
            </a:p>
            <a:p>
              <a:pPr algn="ctr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and intelligent </a:t>
              </a:r>
            </a:p>
            <a:p>
              <a:pPr algn="ctr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animals on earth 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77942" name="Rectangle 308"/>
            <p:cNvSpPr>
              <a:spLocks noChangeArrowheads="1"/>
            </p:cNvSpPr>
            <p:nvPr/>
          </p:nvSpPr>
          <p:spPr bwMode="auto">
            <a:xfrm>
              <a:off x="484" y="1092"/>
              <a:ext cx="77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4/4    Fish/Amphibian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43" name="Rectangle 309"/>
            <p:cNvSpPr>
              <a:spLocks noChangeArrowheads="1"/>
            </p:cNvSpPr>
            <p:nvPr/>
          </p:nvSpPr>
          <p:spPr bwMode="auto">
            <a:xfrm>
              <a:off x="670" y="1173"/>
              <a:ext cx="73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of choice report due</a:t>
              </a:r>
            </a:p>
          </p:txBody>
        </p:sp>
        <p:sp>
          <p:nvSpPr>
            <p:cNvPr id="77944" name="Rectangle 310"/>
            <p:cNvSpPr>
              <a:spLocks noChangeArrowheads="1"/>
            </p:cNvSpPr>
            <p:nvPr/>
          </p:nvSpPr>
          <p:spPr bwMode="auto">
            <a:xfrm>
              <a:off x="502" y="129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Times" pitchFamily="-112" charset="0"/>
              </a:endParaRPr>
            </a:p>
          </p:txBody>
        </p:sp>
        <p:sp>
          <p:nvSpPr>
            <p:cNvPr id="77945" name="Rectangle 311"/>
            <p:cNvSpPr>
              <a:spLocks noChangeArrowheads="1"/>
            </p:cNvSpPr>
            <p:nvPr/>
          </p:nvSpPr>
          <p:spPr bwMode="auto">
            <a:xfrm>
              <a:off x="484" y="1279"/>
              <a:ext cx="94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4/5     Fish/Amphibian quiz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46" name="Rectangle 312"/>
            <p:cNvSpPr>
              <a:spLocks noChangeArrowheads="1"/>
            </p:cNvSpPr>
            <p:nvPr/>
          </p:nvSpPr>
          <p:spPr bwMode="auto">
            <a:xfrm>
              <a:off x="477" y="1769"/>
              <a:ext cx="6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4/10    Reptile quiz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47" name="Rectangle 313"/>
            <p:cNvSpPr>
              <a:spLocks noChangeArrowheads="1"/>
            </p:cNvSpPr>
            <p:nvPr/>
          </p:nvSpPr>
          <p:spPr bwMode="auto">
            <a:xfrm>
              <a:off x="484" y="1889"/>
              <a:ext cx="78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4/12   Trip to natural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48" name="Rectangle 314"/>
            <p:cNvSpPr>
              <a:spLocks noChangeArrowheads="1"/>
            </p:cNvSpPr>
            <p:nvPr/>
          </p:nvSpPr>
          <p:spPr bwMode="auto">
            <a:xfrm>
              <a:off x="516" y="1964"/>
              <a:ext cx="80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      history museum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49" name="Rectangle 315"/>
            <p:cNvSpPr>
              <a:spLocks noChangeArrowheads="1"/>
            </p:cNvSpPr>
            <p:nvPr/>
          </p:nvSpPr>
          <p:spPr bwMode="auto">
            <a:xfrm>
              <a:off x="470" y="2102"/>
              <a:ext cx="80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4/15    Trip report 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50" name="Rectangle 316"/>
            <p:cNvSpPr>
              <a:spLocks noChangeArrowheads="1"/>
            </p:cNvSpPr>
            <p:nvPr/>
          </p:nvSpPr>
          <p:spPr bwMode="auto">
            <a:xfrm>
              <a:off x="470" y="2426"/>
              <a:ext cx="88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4/16    Bird/Mammal quiz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51" name="Rectangle 317"/>
            <p:cNvSpPr>
              <a:spLocks noChangeArrowheads="1"/>
            </p:cNvSpPr>
            <p:nvPr/>
          </p:nvSpPr>
          <p:spPr bwMode="auto">
            <a:xfrm>
              <a:off x="470" y="2590"/>
              <a:ext cx="80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4/17    Lab report 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52" name="Rectangle 318"/>
            <p:cNvSpPr>
              <a:spLocks noChangeArrowheads="1"/>
            </p:cNvSpPr>
            <p:nvPr/>
          </p:nvSpPr>
          <p:spPr bwMode="auto">
            <a:xfrm>
              <a:off x="470" y="2893"/>
              <a:ext cx="41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4/19    Test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7953" name="Rectangle 319"/>
            <p:cNvSpPr>
              <a:spLocks noChangeArrowheads="1"/>
            </p:cNvSpPr>
            <p:nvPr/>
          </p:nvSpPr>
          <p:spPr bwMode="auto">
            <a:xfrm>
              <a:off x="4358" y="3296"/>
              <a:ext cx="70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Sand" pitchFamily="-48" charset="0"/>
                </a:rPr>
                <a:t>compare/contrast</a:t>
              </a:r>
              <a:endParaRPr lang="en-US" sz="900">
                <a:latin typeface="Sand" pitchFamily="-48" charset="0"/>
              </a:endParaRPr>
            </a:p>
          </p:txBody>
        </p:sp>
        <p:sp>
          <p:nvSpPr>
            <p:cNvPr id="77954" name="Rectangle 320"/>
            <p:cNvSpPr>
              <a:spLocks noChangeArrowheads="1"/>
            </p:cNvSpPr>
            <p:nvPr/>
          </p:nvSpPr>
          <p:spPr bwMode="auto">
            <a:xfrm>
              <a:off x="674" y="636"/>
              <a:ext cx="7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Invertebrates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55" name="Rectangle 321"/>
            <p:cNvSpPr>
              <a:spLocks noChangeArrowheads="1"/>
            </p:cNvSpPr>
            <p:nvPr/>
          </p:nvSpPr>
          <p:spPr bwMode="auto">
            <a:xfrm>
              <a:off x="4596" y="596"/>
              <a:ext cx="40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Ecology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56" name="Rectangle 322"/>
            <p:cNvSpPr>
              <a:spLocks noChangeArrowheads="1"/>
            </p:cNvSpPr>
            <p:nvPr/>
          </p:nvSpPr>
          <p:spPr bwMode="auto">
            <a:xfrm>
              <a:off x="2461" y="354"/>
              <a:ext cx="103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The Animal Kingdom</a:t>
              </a:r>
              <a:endParaRPr lang="en-US">
                <a:latin typeface="Sand" pitchFamily="-48" charset="0"/>
              </a:endParaRPr>
            </a:p>
          </p:txBody>
        </p:sp>
        <p:grpSp>
          <p:nvGrpSpPr>
            <p:cNvPr id="77957" name="Group 326"/>
            <p:cNvGrpSpPr>
              <a:grpSpLocks/>
            </p:cNvGrpSpPr>
            <p:nvPr/>
          </p:nvGrpSpPr>
          <p:grpSpPr bwMode="auto">
            <a:xfrm>
              <a:off x="1388" y="374"/>
              <a:ext cx="1025" cy="55"/>
              <a:chOff x="1388" y="374"/>
              <a:chExt cx="1025" cy="55"/>
            </a:xfrm>
          </p:grpSpPr>
          <p:sp>
            <p:nvSpPr>
              <p:cNvPr id="77960" name="Freeform 324"/>
              <p:cNvSpPr>
                <a:spLocks/>
              </p:cNvSpPr>
              <p:nvPr/>
            </p:nvSpPr>
            <p:spPr bwMode="auto">
              <a:xfrm>
                <a:off x="1388" y="374"/>
                <a:ext cx="117" cy="55"/>
              </a:xfrm>
              <a:custGeom>
                <a:avLst/>
                <a:gdLst>
                  <a:gd name="T0" fmla="*/ 0 w 117"/>
                  <a:gd name="T1" fmla="*/ 28 h 55"/>
                  <a:gd name="T2" fmla="*/ 117 w 117"/>
                  <a:gd name="T3" fmla="*/ 0 h 55"/>
                  <a:gd name="T4" fmla="*/ 117 w 117"/>
                  <a:gd name="T5" fmla="*/ 28 h 55"/>
                  <a:gd name="T6" fmla="*/ 117 w 117"/>
                  <a:gd name="T7" fmla="*/ 55 h 55"/>
                  <a:gd name="T8" fmla="*/ 0 w 117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55"/>
                  <a:gd name="T17" fmla="*/ 117 w 11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55">
                    <a:moveTo>
                      <a:pt x="0" y="28"/>
                    </a:moveTo>
                    <a:lnTo>
                      <a:pt x="117" y="0"/>
                    </a:lnTo>
                    <a:lnTo>
                      <a:pt x="117" y="28"/>
                    </a:lnTo>
                    <a:lnTo>
                      <a:pt x="117" y="5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7961" name="Line 325"/>
              <p:cNvSpPr>
                <a:spLocks noChangeShapeType="1"/>
              </p:cNvSpPr>
              <p:nvPr/>
            </p:nvSpPr>
            <p:spPr bwMode="auto">
              <a:xfrm flipH="1">
                <a:off x="1498" y="395"/>
                <a:ext cx="915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7958" name="Rectangle 327"/>
            <p:cNvSpPr>
              <a:spLocks noChangeArrowheads="1"/>
            </p:cNvSpPr>
            <p:nvPr/>
          </p:nvSpPr>
          <p:spPr bwMode="auto">
            <a:xfrm>
              <a:off x="4131" y="375"/>
              <a:ext cx="92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Interrelationships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7959" name="Rectangle 328"/>
            <p:cNvSpPr>
              <a:spLocks noChangeArrowheads="1"/>
            </p:cNvSpPr>
            <p:nvPr/>
          </p:nvSpPr>
          <p:spPr bwMode="auto">
            <a:xfrm>
              <a:off x="4365" y="3090"/>
              <a:ext cx="52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explanation</a:t>
              </a:r>
              <a:endParaRPr lang="en-US" sz="1000">
                <a:latin typeface="Sand" pitchFamily="-48" charset="0"/>
              </a:endParaRPr>
            </a:p>
          </p:txBody>
        </p:sp>
      </p:grpSp>
      <p:pic>
        <p:nvPicPr>
          <p:cNvPr id="77829" name="Picture 161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0A7F8E-9012-4CD0-9483-6E3BD1071E00}" type="slidenum">
              <a:rPr lang="en-US"/>
              <a:pPr/>
              <a:t>4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482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Guidebooks in the </a:t>
            </a:r>
            <a:br>
              <a:rPr lang="en-US" smtClean="0"/>
            </a:br>
            <a:r>
              <a:rPr lang="en-US" smtClean="0"/>
              <a:t>Content Enhancement Series </a:t>
            </a:r>
          </a:p>
        </p:txBody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Routines for planning and leading learning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Course Organizer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Unit Organizer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Lesson Organizer Routine</a:t>
            </a:r>
            <a:endParaRPr lang="en-US" sz="1200" smtClean="0">
              <a:solidFill>
                <a:srgbClr val="000000"/>
              </a:solidFill>
            </a:endParaRPr>
          </a:p>
          <a:p>
            <a:pPr eaLnBrk="1" hangingPunct="1">
              <a:buFontTx/>
              <a:buNone/>
            </a:pPr>
            <a:endParaRPr lang="en-US" sz="1300" smtClean="0">
              <a:solidFill>
                <a:srgbClr val="000000"/>
              </a:solidFill>
            </a:endParaRPr>
          </a:p>
        </p:txBody>
      </p:sp>
      <p:sp>
        <p:nvSpPr>
          <p:cNvPr id="34822" name="Rectangle 4"/>
          <p:cNvSpPr>
            <a:spLocks noChangeArrowheads="1"/>
          </p:cNvSpPr>
          <p:nvPr/>
        </p:nvSpPr>
        <p:spPr bwMode="auto">
          <a:xfrm>
            <a:off x="1474788" y="2403475"/>
            <a:ext cx="3255962" cy="4397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4823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D9FF93-14FA-4ECE-AE9E-5BDC10B56DC8}" type="slidenum">
              <a:rPr lang="en-US"/>
              <a:pPr/>
              <a:t>40</a:t>
            </a:fld>
            <a:endParaRPr lang="en-US"/>
          </a:p>
        </p:txBody>
      </p:sp>
      <p:sp>
        <p:nvSpPr>
          <p:cNvPr id="17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78852" name="Group 231"/>
          <p:cNvGrpSpPr>
            <a:grpSpLocks/>
          </p:cNvGrpSpPr>
          <p:nvPr/>
        </p:nvGrpSpPr>
        <p:grpSpPr bwMode="auto">
          <a:xfrm>
            <a:off x="709613" y="125413"/>
            <a:ext cx="7735887" cy="6392862"/>
            <a:chOff x="447" y="79"/>
            <a:chExt cx="4873" cy="4027"/>
          </a:xfrm>
        </p:grpSpPr>
        <p:sp>
          <p:nvSpPr>
            <p:cNvPr id="78854" name="Oval 12"/>
            <p:cNvSpPr>
              <a:spLocks noChangeArrowheads="1"/>
            </p:cNvSpPr>
            <p:nvPr/>
          </p:nvSpPr>
          <p:spPr bwMode="auto">
            <a:xfrm>
              <a:off x="2825" y="904"/>
              <a:ext cx="1265" cy="618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855" name="Group 34"/>
            <p:cNvGrpSpPr>
              <a:grpSpLocks/>
            </p:cNvGrpSpPr>
            <p:nvPr/>
          </p:nvGrpSpPr>
          <p:grpSpPr bwMode="auto">
            <a:xfrm>
              <a:off x="2894" y="1330"/>
              <a:ext cx="1120" cy="1"/>
              <a:chOff x="2894" y="1330"/>
              <a:chExt cx="1120" cy="1"/>
            </a:xfrm>
          </p:grpSpPr>
          <p:sp>
            <p:nvSpPr>
              <p:cNvPr id="79001" name="Line 35"/>
              <p:cNvSpPr>
                <a:spLocks noChangeShapeType="1"/>
              </p:cNvSpPr>
              <p:nvPr/>
            </p:nvSpPr>
            <p:spPr bwMode="auto">
              <a:xfrm>
                <a:off x="289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2" name="Line 36"/>
              <p:cNvSpPr>
                <a:spLocks noChangeShapeType="1"/>
              </p:cNvSpPr>
              <p:nvPr/>
            </p:nvSpPr>
            <p:spPr bwMode="auto">
              <a:xfrm>
                <a:off x="2956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3" name="Line 37"/>
              <p:cNvSpPr>
                <a:spLocks noChangeShapeType="1"/>
              </p:cNvSpPr>
              <p:nvPr/>
            </p:nvSpPr>
            <p:spPr bwMode="auto">
              <a:xfrm>
                <a:off x="3017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4" name="Line 38"/>
              <p:cNvSpPr>
                <a:spLocks noChangeShapeType="1"/>
              </p:cNvSpPr>
              <p:nvPr/>
            </p:nvSpPr>
            <p:spPr bwMode="auto">
              <a:xfrm>
                <a:off x="3079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5" name="Line 39"/>
              <p:cNvSpPr>
                <a:spLocks noChangeShapeType="1"/>
              </p:cNvSpPr>
              <p:nvPr/>
            </p:nvSpPr>
            <p:spPr bwMode="auto">
              <a:xfrm>
                <a:off x="3141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6" name="Line 40"/>
              <p:cNvSpPr>
                <a:spLocks noChangeShapeType="1"/>
              </p:cNvSpPr>
              <p:nvPr/>
            </p:nvSpPr>
            <p:spPr bwMode="auto">
              <a:xfrm>
                <a:off x="3203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7" name="Line 41"/>
              <p:cNvSpPr>
                <a:spLocks noChangeShapeType="1"/>
              </p:cNvSpPr>
              <p:nvPr/>
            </p:nvSpPr>
            <p:spPr bwMode="auto">
              <a:xfrm>
                <a:off x="326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8" name="Line 42"/>
              <p:cNvSpPr>
                <a:spLocks noChangeShapeType="1"/>
              </p:cNvSpPr>
              <p:nvPr/>
            </p:nvSpPr>
            <p:spPr bwMode="auto">
              <a:xfrm>
                <a:off x="3327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9" name="Line 43"/>
              <p:cNvSpPr>
                <a:spLocks noChangeShapeType="1"/>
              </p:cNvSpPr>
              <p:nvPr/>
            </p:nvSpPr>
            <p:spPr bwMode="auto">
              <a:xfrm>
                <a:off x="3389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0" name="Line 44"/>
              <p:cNvSpPr>
                <a:spLocks noChangeShapeType="1"/>
              </p:cNvSpPr>
              <p:nvPr/>
            </p:nvSpPr>
            <p:spPr bwMode="auto">
              <a:xfrm>
                <a:off x="3451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1" name="Line 45"/>
              <p:cNvSpPr>
                <a:spLocks noChangeShapeType="1"/>
              </p:cNvSpPr>
              <p:nvPr/>
            </p:nvSpPr>
            <p:spPr bwMode="auto">
              <a:xfrm>
                <a:off x="3512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2" name="Line 46"/>
              <p:cNvSpPr>
                <a:spLocks noChangeShapeType="1"/>
              </p:cNvSpPr>
              <p:nvPr/>
            </p:nvSpPr>
            <p:spPr bwMode="auto">
              <a:xfrm>
                <a:off x="3574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3" name="Line 47"/>
              <p:cNvSpPr>
                <a:spLocks noChangeShapeType="1"/>
              </p:cNvSpPr>
              <p:nvPr/>
            </p:nvSpPr>
            <p:spPr bwMode="auto">
              <a:xfrm>
                <a:off x="3636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4" name="Line 48"/>
              <p:cNvSpPr>
                <a:spLocks noChangeShapeType="1"/>
              </p:cNvSpPr>
              <p:nvPr/>
            </p:nvSpPr>
            <p:spPr bwMode="auto">
              <a:xfrm>
                <a:off x="3698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5" name="Line 49"/>
              <p:cNvSpPr>
                <a:spLocks noChangeShapeType="1"/>
              </p:cNvSpPr>
              <p:nvPr/>
            </p:nvSpPr>
            <p:spPr bwMode="auto">
              <a:xfrm>
                <a:off x="3760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6" name="Line 50"/>
              <p:cNvSpPr>
                <a:spLocks noChangeShapeType="1"/>
              </p:cNvSpPr>
              <p:nvPr/>
            </p:nvSpPr>
            <p:spPr bwMode="auto">
              <a:xfrm>
                <a:off x="3822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7" name="Line 51"/>
              <p:cNvSpPr>
                <a:spLocks noChangeShapeType="1"/>
              </p:cNvSpPr>
              <p:nvPr/>
            </p:nvSpPr>
            <p:spPr bwMode="auto">
              <a:xfrm>
                <a:off x="388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8" name="Line 52"/>
              <p:cNvSpPr>
                <a:spLocks noChangeShapeType="1"/>
              </p:cNvSpPr>
              <p:nvPr/>
            </p:nvSpPr>
            <p:spPr bwMode="auto">
              <a:xfrm>
                <a:off x="394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19" name="Line 53"/>
              <p:cNvSpPr>
                <a:spLocks noChangeShapeType="1"/>
              </p:cNvSpPr>
              <p:nvPr/>
            </p:nvSpPr>
            <p:spPr bwMode="auto">
              <a:xfrm>
                <a:off x="4007" y="1330"/>
                <a:ext cx="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8856" name="Rectangle 54"/>
            <p:cNvSpPr>
              <a:spLocks noChangeArrowheads="1"/>
            </p:cNvSpPr>
            <p:nvPr/>
          </p:nvSpPr>
          <p:spPr bwMode="auto">
            <a:xfrm>
              <a:off x="3952" y="134"/>
              <a:ext cx="1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Arial" charset="0"/>
              </a:endParaRPr>
            </a:p>
          </p:txBody>
        </p:sp>
        <p:sp>
          <p:nvSpPr>
            <p:cNvPr id="78857" name="Rectangle 55"/>
            <p:cNvSpPr>
              <a:spLocks noChangeArrowheads="1"/>
            </p:cNvSpPr>
            <p:nvPr/>
          </p:nvSpPr>
          <p:spPr bwMode="auto">
            <a:xfrm>
              <a:off x="3952" y="223"/>
              <a:ext cx="17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Arial" charset="0"/>
              </a:endParaRPr>
            </a:p>
          </p:txBody>
        </p:sp>
        <p:sp>
          <p:nvSpPr>
            <p:cNvPr id="78858" name="Line 56"/>
            <p:cNvSpPr>
              <a:spLocks noChangeShapeType="1"/>
            </p:cNvSpPr>
            <p:nvPr/>
          </p:nvSpPr>
          <p:spPr bwMode="auto">
            <a:xfrm>
              <a:off x="4165" y="182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59" name="Rectangle 57"/>
            <p:cNvSpPr>
              <a:spLocks noChangeArrowheads="1"/>
            </p:cNvSpPr>
            <p:nvPr/>
          </p:nvSpPr>
          <p:spPr bwMode="auto">
            <a:xfrm>
              <a:off x="447" y="141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sp>
          <p:nvSpPr>
            <p:cNvPr id="78860" name="Rectangle 58"/>
            <p:cNvSpPr>
              <a:spLocks noChangeArrowheads="1"/>
            </p:cNvSpPr>
            <p:nvPr/>
          </p:nvSpPr>
          <p:spPr bwMode="auto">
            <a:xfrm>
              <a:off x="2571" y="203"/>
              <a:ext cx="5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BIGGER PICTURE</a:t>
              </a:r>
              <a:endParaRPr lang="en-US">
                <a:latin typeface="Arial" charset="0"/>
              </a:endParaRPr>
            </a:p>
          </p:txBody>
        </p:sp>
        <p:sp>
          <p:nvSpPr>
            <p:cNvPr id="78861" name="Rectangle 59"/>
            <p:cNvSpPr>
              <a:spLocks noChangeArrowheads="1"/>
            </p:cNvSpPr>
            <p:nvPr/>
          </p:nvSpPr>
          <p:spPr bwMode="auto">
            <a:xfrm>
              <a:off x="797" y="512"/>
              <a:ext cx="3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LAST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78862" name="Rectangle 60"/>
            <p:cNvSpPr>
              <a:spLocks noChangeArrowheads="1"/>
            </p:cNvSpPr>
            <p:nvPr/>
          </p:nvSpPr>
          <p:spPr bwMode="auto">
            <a:xfrm>
              <a:off x="1120" y="512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Arial" charset="0"/>
              </a:endParaRPr>
            </a:p>
          </p:txBody>
        </p:sp>
        <p:sp>
          <p:nvSpPr>
            <p:cNvPr id="78863" name="Rectangle 61"/>
            <p:cNvSpPr>
              <a:spLocks noChangeArrowheads="1"/>
            </p:cNvSpPr>
            <p:nvPr/>
          </p:nvSpPr>
          <p:spPr bwMode="auto">
            <a:xfrm>
              <a:off x="2770" y="525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78864" name="Rectangle 62"/>
            <p:cNvSpPr>
              <a:spLocks noChangeArrowheads="1"/>
            </p:cNvSpPr>
            <p:nvPr/>
          </p:nvSpPr>
          <p:spPr bwMode="auto">
            <a:xfrm>
              <a:off x="446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NEXT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78865" name="Rectangle 63"/>
            <p:cNvSpPr>
              <a:spLocks noChangeArrowheads="1"/>
            </p:cNvSpPr>
            <p:nvPr/>
          </p:nvSpPr>
          <p:spPr bwMode="auto">
            <a:xfrm>
              <a:off x="479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Arial" charset="0"/>
              </a:endParaRPr>
            </a:p>
          </p:txBody>
        </p:sp>
        <p:sp>
          <p:nvSpPr>
            <p:cNvPr id="78866" name="Line 64"/>
            <p:cNvSpPr>
              <a:spLocks noChangeShapeType="1"/>
            </p:cNvSpPr>
            <p:nvPr/>
          </p:nvSpPr>
          <p:spPr bwMode="auto">
            <a:xfrm>
              <a:off x="474" y="766"/>
              <a:ext cx="483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7" name="Line 65"/>
            <p:cNvSpPr>
              <a:spLocks noChangeShapeType="1"/>
            </p:cNvSpPr>
            <p:nvPr/>
          </p:nvSpPr>
          <p:spPr bwMode="auto">
            <a:xfrm>
              <a:off x="467" y="3014"/>
              <a:ext cx="4833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8" name="Line 66"/>
            <p:cNvSpPr>
              <a:spLocks noChangeShapeType="1"/>
            </p:cNvSpPr>
            <p:nvPr/>
          </p:nvSpPr>
          <p:spPr bwMode="auto">
            <a:xfrm>
              <a:off x="1766" y="498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69" name="Line 67"/>
            <p:cNvSpPr>
              <a:spLocks noChangeShapeType="1"/>
            </p:cNvSpPr>
            <p:nvPr/>
          </p:nvSpPr>
          <p:spPr bwMode="auto">
            <a:xfrm>
              <a:off x="4055" y="505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0" name="Arc 68"/>
            <p:cNvSpPr>
              <a:spLocks/>
            </p:cNvSpPr>
            <p:nvPr/>
          </p:nvSpPr>
          <p:spPr bwMode="auto">
            <a:xfrm>
              <a:off x="474" y="306"/>
              <a:ext cx="1289" cy="199"/>
            </a:xfrm>
            <a:custGeom>
              <a:avLst/>
              <a:gdLst>
                <a:gd name="T0" fmla="*/ 0 w 21600"/>
                <a:gd name="T1" fmla="*/ 199 h 21600"/>
                <a:gd name="T2" fmla="*/ 1289 w 21600"/>
                <a:gd name="T3" fmla="*/ 0 h 21600"/>
                <a:gd name="T4" fmla="*/ 1289 w 21600"/>
                <a:gd name="T5" fmla="*/ 199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1" name="Arc 69"/>
            <p:cNvSpPr>
              <a:spLocks/>
            </p:cNvSpPr>
            <p:nvPr/>
          </p:nvSpPr>
          <p:spPr bwMode="auto">
            <a:xfrm>
              <a:off x="467" y="299"/>
              <a:ext cx="1296" cy="206"/>
            </a:xfrm>
            <a:custGeom>
              <a:avLst/>
              <a:gdLst>
                <a:gd name="T0" fmla="*/ 0 w 21600"/>
                <a:gd name="T1" fmla="*/ 206 h 21600"/>
                <a:gd name="T2" fmla="*/ 1296 w 21600"/>
                <a:gd name="T3" fmla="*/ 0 h 21600"/>
                <a:gd name="T4" fmla="*/ 1296 w 21600"/>
                <a:gd name="T5" fmla="*/ 20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2" name="Arc 70"/>
            <p:cNvSpPr>
              <a:spLocks/>
            </p:cNvSpPr>
            <p:nvPr/>
          </p:nvSpPr>
          <p:spPr bwMode="auto">
            <a:xfrm>
              <a:off x="4055" y="299"/>
              <a:ext cx="1265" cy="203"/>
            </a:xfrm>
            <a:custGeom>
              <a:avLst/>
              <a:gdLst>
                <a:gd name="T0" fmla="*/ 0 w 21616"/>
                <a:gd name="T1" fmla="*/ 0 h 21600"/>
                <a:gd name="T2" fmla="*/ 1265 w 21616"/>
                <a:gd name="T3" fmla="*/ 202 h 21600"/>
                <a:gd name="T4" fmla="*/ 1 w 21616"/>
                <a:gd name="T5" fmla="*/ 203 h 21600"/>
                <a:gd name="T6" fmla="*/ 0 60000 65536"/>
                <a:gd name="T7" fmla="*/ 0 60000 65536"/>
                <a:gd name="T8" fmla="*/ 0 60000 65536"/>
                <a:gd name="T9" fmla="*/ 0 w 21616"/>
                <a:gd name="T10" fmla="*/ 0 h 21600"/>
                <a:gd name="T11" fmla="*/ 21616 w 2161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16" h="21600" fill="none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</a:path>
                <a:path w="21616" h="21600" stroke="0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  <a:lnTo>
                    <a:pt x="17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3" name="Line 71"/>
            <p:cNvSpPr>
              <a:spLocks noChangeShapeType="1"/>
            </p:cNvSpPr>
            <p:nvPr/>
          </p:nvSpPr>
          <p:spPr bwMode="auto">
            <a:xfrm>
              <a:off x="1760" y="299"/>
              <a:ext cx="228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78874" name="Group 72"/>
            <p:cNvGrpSpPr>
              <a:grpSpLocks/>
            </p:cNvGrpSpPr>
            <p:nvPr/>
          </p:nvGrpSpPr>
          <p:grpSpPr bwMode="auto">
            <a:xfrm>
              <a:off x="1760" y="326"/>
              <a:ext cx="1" cy="145"/>
              <a:chOff x="1760" y="326"/>
              <a:chExt cx="1" cy="145"/>
            </a:xfrm>
          </p:grpSpPr>
          <p:sp>
            <p:nvSpPr>
              <p:cNvPr id="78998" name="Line 73"/>
              <p:cNvSpPr>
                <a:spLocks noChangeShapeType="1"/>
              </p:cNvSpPr>
              <p:nvPr/>
            </p:nvSpPr>
            <p:spPr bwMode="auto">
              <a:xfrm>
                <a:off x="1760" y="326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99" name="Line 74"/>
              <p:cNvSpPr>
                <a:spLocks noChangeShapeType="1"/>
              </p:cNvSpPr>
              <p:nvPr/>
            </p:nvSpPr>
            <p:spPr bwMode="auto">
              <a:xfrm>
                <a:off x="1760" y="388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9000" name="Line 75"/>
              <p:cNvSpPr>
                <a:spLocks noChangeShapeType="1"/>
              </p:cNvSpPr>
              <p:nvPr/>
            </p:nvSpPr>
            <p:spPr bwMode="auto">
              <a:xfrm>
                <a:off x="1760" y="450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8875" name="Group 76"/>
            <p:cNvGrpSpPr>
              <a:grpSpLocks/>
            </p:cNvGrpSpPr>
            <p:nvPr/>
          </p:nvGrpSpPr>
          <p:grpSpPr bwMode="auto">
            <a:xfrm>
              <a:off x="4062" y="333"/>
              <a:ext cx="1" cy="145"/>
              <a:chOff x="4062" y="333"/>
              <a:chExt cx="1" cy="145"/>
            </a:xfrm>
          </p:grpSpPr>
          <p:sp>
            <p:nvSpPr>
              <p:cNvPr id="78995" name="Line 77"/>
              <p:cNvSpPr>
                <a:spLocks noChangeShapeType="1"/>
              </p:cNvSpPr>
              <p:nvPr/>
            </p:nvSpPr>
            <p:spPr bwMode="auto">
              <a:xfrm>
                <a:off x="4062" y="333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96" name="Line 78"/>
              <p:cNvSpPr>
                <a:spLocks noChangeShapeType="1"/>
              </p:cNvSpPr>
              <p:nvPr/>
            </p:nvSpPr>
            <p:spPr bwMode="auto">
              <a:xfrm>
                <a:off x="4062" y="395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97" name="Line 79"/>
              <p:cNvSpPr>
                <a:spLocks noChangeShapeType="1"/>
              </p:cNvSpPr>
              <p:nvPr/>
            </p:nvSpPr>
            <p:spPr bwMode="auto">
              <a:xfrm>
                <a:off x="4062" y="457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8876" name="Line 80"/>
            <p:cNvSpPr>
              <a:spLocks noChangeShapeType="1"/>
            </p:cNvSpPr>
            <p:nvPr/>
          </p:nvSpPr>
          <p:spPr bwMode="auto">
            <a:xfrm>
              <a:off x="467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7" name="Line 81"/>
            <p:cNvSpPr>
              <a:spLocks noChangeShapeType="1"/>
            </p:cNvSpPr>
            <p:nvPr/>
          </p:nvSpPr>
          <p:spPr bwMode="auto">
            <a:xfrm>
              <a:off x="474" y="3873"/>
              <a:ext cx="482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8" name="Line 82"/>
            <p:cNvSpPr>
              <a:spLocks noChangeShapeType="1"/>
            </p:cNvSpPr>
            <p:nvPr/>
          </p:nvSpPr>
          <p:spPr bwMode="auto">
            <a:xfrm>
              <a:off x="5306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79" name="Rectangle 83"/>
            <p:cNvSpPr>
              <a:spLocks noChangeArrowheads="1"/>
            </p:cNvSpPr>
            <p:nvPr/>
          </p:nvSpPr>
          <p:spPr bwMode="auto">
            <a:xfrm rot="-5400000">
              <a:off x="245" y="3284"/>
              <a:ext cx="64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SELF-TEST QUESTIONS</a:t>
              </a:r>
            </a:p>
          </p:txBody>
        </p:sp>
        <p:sp>
          <p:nvSpPr>
            <p:cNvPr id="78880" name="Rectangle 84"/>
            <p:cNvSpPr>
              <a:spLocks noChangeArrowheads="1"/>
            </p:cNvSpPr>
            <p:nvPr/>
          </p:nvSpPr>
          <p:spPr bwMode="auto">
            <a:xfrm rot="-5400000">
              <a:off x="617" y="3831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78881" name="Rectangle 85"/>
            <p:cNvSpPr>
              <a:spLocks noChangeArrowheads="1"/>
            </p:cNvSpPr>
            <p:nvPr/>
          </p:nvSpPr>
          <p:spPr bwMode="auto">
            <a:xfrm rot="960000">
              <a:off x="3278" y="808"/>
              <a:ext cx="29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78882" name="Line 86"/>
            <p:cNvSpPr>
              <a:spLocks noChangeShapeType="1"/>
            </p:cNvSpPr>
            <p:nvPr/>
          </p:nvSpPr>
          <p:spPr bwMode="auto">
            <a:xfrm>
              <a:off x="1498" y="773"/>
              <a:ext cx="1" cy="224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3" name="Line 87"/>
            <p:cNvSpPr>
              <a:spLocks noChangeShapeType="1"/>
            </p:cNvSpPr>
            <p:nvPr/>
          </p:nvSpPr>
          <p:spPr bwMode="auto">
            <a:xfrm>
              <a:off x="474" y="1254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4" name="Line 88"/>
            <p:cNvSpPr>
              <a:spLocks noChangeShapeType="1"/>
            </p:cNvSpPr>
            <p:nvPr/>
          </p:nvSpPr>
          <p:spPr bwMode="auto">
            <a:xfrm>
              <a:off x="474" y="1096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5" name="Line 89"/>
            <p:cNvSpPr>
              <a:spLocks noChangeShapeType="1"/>
            </p:cNvSpPr>
            <p:nvPr/>
          </p:nvSpPr>
          <p:spPr bwMode="auto">
            <a:xfrm>
              <a:off x="474" y="1412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6" name="Line 90"/>
            <p:cNvSpPr>
              <a:spLocks noChangeShapeType="1"/>
            </p:cNvSpPr>
            <p:nvPr/>
          </p:nvSpPr>
          <p:spPr bwMode="auto">
            <a:xfrm>
              <a:off x="481" y="1564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7" name="Line 91"/>
            <p:cNvSpPr>
              <a:spLocks noChangeShapeType="1"/>
            </p:cNvSpPr>
            <p:nvPr/>
          </p:nvSpPr>
          <p:spPr bwMode="auto">
            <a:xfrm flipH="1">
              <a:off x="481" y="1729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8" name="Line 92"/>
            <p:cNvSpPr>
              <a:spLocks noChangeShapeType="1"/>
            </p:cNvSpPr>
            <p:nvPr/>
          </p:nvSpPr>
          <p:spPr bwMode="auto">
            <a:xfrm>
              <a:off x="481" y="2052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89" name="Line 93"/>
            <p:cNvSpPr>
              <a:spLocks noChangeShapeType="1"/>
            </p:cNvSpPr>
            <p:nvPr/>
          </p:nvSpPr>
          <p:spPr bwMode="auto">
            <a:xfrm>
              <a:off x="481" y="1887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90" name="Line 94"/>
            <p:cNvSpPr>
              <a:spLocks noChangeShapeType="1"/>
            </p:cNvSpPr>
            <p:nvPr/>
          </p:nvSpPr>
          <p:spPr bwMode="auto">
            <a:xfrm>
              <a:off x="481" y="2210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91" name="Line 95"/>
            <p:cNvSpPr>
              <a:spLocks noChangeShapeType="1"/>
            </p:cNvSpPr>
            <p:nvPr/>
          </p:nvSpPr>
          <p:spPr bwMode="auto">
            <a:xfrm>
              <a:off x="467" y="2368"/>
              <a:ext cx="1025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92" name="Line 96"/>
            <p:cNvSpPr>
              <a:spLocks noChangeShapeType="1"/>
            </p:cNvSpPr>
            <p:nvPr/>
          </p:nvSpPr>
          <p:spPr bwMode="auto">
            <a:xfrm flipH="1">
              <a:off x="474" y="2526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93" name="Line 97"/>
            <p:cNvSpPr>
              <a:spLocks noChangeShapeType="1"/>
            </p:cNvSpPr>
            <p:nvPr/>
          </p:nvSpPr>
          <p:spPr bwMode="auto">
            <a:xfrm>
              <a:off x="474" y="2684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94" name="Line 98"/>
            <p:cNvSpPr>
              <a:spLocks noChangeShapeType="1"/>
            </p:cNvSpPr>
            <p:nvPr/>
          </p:nvSpPr>
          <p:spPr bwMode="auto">
            <a:xfrm>
              <a:off x="653" y="945"/>
              <a:ext cx="1" cy="29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95" name="Line 99"/>
            <p:cNvSpPr>
              <a:spLocks noChangeShapeType="1"/>
            </p:cNvSpPr>
            <p:nvPr/>
          </p:nvSpPr>
          <p:spPr bwMode="auto">
            <a:xfrm>
              <a:off x="481" y="945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896" name="Rectangle 100"/>
            <p:cNvSpPr>
              <a:spLocks noChangeArrowheads="1"/>
            </p:cNvSpPr>
            <p:nvPr/>
          </p:nvSpPr>
          <p:spPr bwMode="auto">
            <a:xfrm rot="5400000">
              <a:off x="5171" y="3471"/>
              <a:ext cx="18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</a:t>
              </a:r>
              <a:endParaRPr lang="en-US">
                <a:latin typeface="Arial" charset="0"/>
              </a:endParaRPr>
            </a:p>
          </p:txBody>
        </p:sp>
        <p:sp>
          <p:nvSpPr>
            <p:cNvPr id="78897" name="Rectangle 101"/>
            <p:cNvSpPr>
              <a:spLocks noChangeArrowheads="1"/>
            </p:cNvSpPr>
            <p:nvPr/>
          </p:nvSpPr>
          <p:spPr bwMode="auto">
            <a:xfrm rot="5400000">
              <a:off x="4891" y="3470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RELATIONSHIPS</a:t>
              </a:r>
              <a:endParaRPr lang="en-US">
                <a:latin typeface="Arial" charset="0"/>
              </a:endParaRPr>
            </a:p>
          </p:txBody>
        </p:sp>
        <p:sp>
          <p:nvSpPr>
            <p:cNvPr id="78898" name="Rectangle 102"/>
            <p:cNvSpPr>
              <a:spLocks noChangeArrowheads="1"/>
            </p:cNvSpPr>
            <p:nvPr/>
          </p:nvSpPr>
          <p:spPr bwMode="auto">
            <a:xfrm>
              <a:off x="701" y="807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SCHEDULE</a:t>
              </a:r>
              <a:endParaRPr lang="en-US">
                <a:latin typeface="Arial" charset="0"/>
              </a:endParaRPr>
            </a:p>
          </p:txBody>
        </p:sp>
        <p:sp>
          <p:nvSpPr>
            <p:cNvPr id="78899" name="Line 103"/>
            <p:cNvSpPr>
              <a:spLocks noChangeShapeType="1"/>
            </p:cNvSpPr>
            <p:nvPr/>
          </p:nvSpPr>
          <p:spPr bwMode="auto">
            <a:xfrm>
              <a:off x="474" y="2842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0" name="Line 104"/>
            <p:cNvSpPr>
              <a:spLocks noChangeShapeType="1"/>
            </p:cNvSpPr>
            <p:nvPr/>
          </p:nvSpPr>
          <p:spPr bwMode="auto">
            <a:xfrm>
              <a:off x="4317" y="3028"/>
              <a:ext cx="1" cy="8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1" name="Line 105"/>
            <p:cNvSpPr>
              <a:spLocks noChangeShapeType="1"/>
            </p:cNvSpPr>
            <p:nvPr/>
          </p:nvSpPr>
          <p:spPr bwMode="auto">
            <a:xfrm>
              <a:off x="4323" y="3248"/>
              <a:ext cx="77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2" name="Line 106"/>
            <p:cNvSpPr>
              <a:spLocks noChangeShapeType="1"/>
            </p:cNvSpPr>
            <p:nvPr/>
          </p:nvSpPr>
          <p:spPr bwMode="auto">
            <a:xfrm>
              <a:off x="4323" y="3447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3" name="Line 107"/>
            <p:cNvSpPr>
              <a:spLocks noChangeShapeType="1"/>
            </p:cNvSpPr>
            <p:nvPr/>
          </p:nvSpPr>
          <p:spPr bwMode="auto">
            <a:xfrm>
              <a:off x="4323" y="3646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4" name="Line 108"/>
            <p:cNvSpPr>
              <a:spLocks noChangeShapeType="1"/>
            </p:cNvSpPr>
            <p:nvPr/>
          </p:nvSpPr>
          <p:spPr bwMode="auto">
            <a:xfrm>
              <a:off x="5100" y="3028"/>
              <a:ext cx="1" cy="8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5" name="Line 109"/>
            <p:cNvSpPr>
              <a:spLocks noChangeShapeType="1"/>
            </p:cNvSpPr>
            <p:nvPr/>
          </p:nvSpPr>
          <p:spPr bwMode="auto">
            <a:xfrm>
              <a:off x="467" y="498"/>
              <a:ext cx="4846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6" name="Rectangle 110"/>
            <p:cNvSpPr>
              <a:spLocks noChangeArrowheads="1"/>
            </p:cNvSpPr>
            <p:nvPr/>
          </p:nvSpPr>
          <p:spPr bwMode="auto">
            <a:xfrm>
              <a:off x="1773" y="505"/>
              <a:ext cx="2289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7" name="Rectangle 111"/>
            <p:cNvSpPr>
              <a:spLocks noChangeArrowheads="1"/>
            </p:cNvSpPr>
            <p:nvPr/>
          </p:nvSpPr>
          <p:spPr bwMode="auto">
            <a:xfrm>
              <a:off x="1760" y="491"/>
              <a:ext cx="2316" cy="282"/>
            </a:xfrm>
            <a:prstGeom prst="rect">
              <a:avLst/>
            </a:prstGeom>
            <a:noFill/>
            <a:ln w="428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08" name="Rectangle 112"/>
            <p:cNvSpPr>
              <a:spLocks noChangeArrowheads="1"/>
            </p:cNvSpPr>
            <p:nvPr/>
          </p:nvSpPr>
          <p:spPr bwMode="auto">
            <a:xfrm>
              <a:off x="1705" y="807"/>
              <a:ext cx="30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78909" name="Rectangle 113"/>
            <p:cNvSpPr>
              <a:spLocks noChangeArrowheads="1"/>
            </p:cNvSpPr>
            <p:nvPr/>
          </p:nvSpPr>
          <p:spPr bwMode="auto">
            <a:xfrm>
              <a:off x="2557" y="526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78910" name="Oval 114"/>
            <p:cNvSpPr>
              <a:spLocks noChangeArrowheads="1"/>
            </p:cNvSpPr>
            <p:nvPr/>
          </p:nvSpPr>
          <p:spPr bwMode="auto">
            <a:xfrm>
              <a:off x="1794" y="533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11" name="Oval 115"/>
            <p:cNvSpPr>
              <a:spLocks noChangeArrowheads="1"/>
            </p:cNvSpPr>
            <p:nvPr/>
          </p:nvSpPr>
          <p:spPr bwMode="auto">
            <a:xfrm>
              <a:off x="502" y="51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12" name="Oval 116"/>
            <p:cNvSpPr>
              <a:spLocks noChangeArrowheads="1"/>
            </p:cNvSpPr>
            <p:nvPr/>
          </p:nvSpPr>
          <p:spPr bwMode="auto">
            <a:xfrm>
              <a:off x="4097" y="512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13" name="Oval 117"/>
            <p:cNvSpPr>
              <a:spLocks noChangeArrowheads="1"/>
            </p:cNvSpPr>
            <p:nvPr/>
          </p:nvSpPr>
          <p:spPr bwMode="auto">
            <a:xfrm>
              <a:off x="1533" y="801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14" name="Oval 118"/>
            <p:cNvSpPr>
              <a:spLocks noChangeArrowheads="1"/>
            </p:cNvSpPr>
            <p:nvPr/>
          </p:nvSpPr>
          <p:spPr bwMode="auto">
            <a:xfrm>
              <a:off x="5183" y="3048"/>
              <a:ext cx="96" cy="97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15" name="Oval 119"/>
            <p:cNvSpPr>
              <a:spLocks noChangeArrowheads="1"/>
            </p:cNvSpPr>
            <p:nvPr/>
          </p:nvSpPr>
          <p:spPr bwMode="auto">
            <a:xfrm>
              <a:off x="509" y="372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16" name="Oval 120"/>
            <p:cNvSpPr>
              <a:spLocks noChangeArrowheads="1"/>
            </p:cNvSpPr>
            <p:nvPr/>
          </p:nvSpPr>
          <p:spPr bwMode="auto">
            <a:xfrm>
              <a:off x="509" y="794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17" name="Rectangle 121"/>
            <p:cNvSpPr>
              <a:spLocks noChangeArrowheads="1"/>
            </p:cNvSpPr>
            <p:nvPr/>
          </p:nvSpPr>
          <p:spPr bwMode="auto">
            <a:xfrm>
              <a:off x="1821" y="53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latin typeface="Arial" charset="0"/>
              </a:endParaRPr>
            </a:p>
          </p:txBody>
        </p:sp>
        <p:sp>
          <p:nvSpPr>
            <p:cNvPr id="78918" name="Rectangle 122"/>
            <p:cNvSpPr>
              <a:spLocks noChangeArrowheads="1"/>
            </p:cNvSpPr>
            <p:nvPr/>
          </p:nvSpPr>
          <p:spPr bwMode="auto">
            <a:xfrm>
              <a:off x="4124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>
                <a:latin typeface="Arial" charset="0"/>
              </a:endParaRPr>
            </a:p>
          </p:txBody>
        </p:sp>
        <p:sp>
          <p:nvSpPr>
            <p:cNvPr id="78919" name="Rectangle 123"/>
            <p:cNvSpPr>
              <a:spLocks noChangeArrowheads="1"/>
            </p:cNvSpPr>
            <p:nvPr/>
          </p:nvSpPr>
          <p:spPr bwMode="auto">
            <a:xfrm>
              <a:off x="529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Arial" charset="0"/>
              </a:endParaRPr>
            </a:p>
          </p:txBody>
        </p:sp>
        <p:sp>
          <p:nvSpPr>
            <p:cNvPr id="78920" name="Oval 124"/>
            <p:cNvSpPr>
              <a:spLocks noChangeArrowheads="1"/>
            </p:cNvSpPr>
            <p:nvPr/>
          </p:nvSpPr>
          <p:spPr bwMode="auto">
            <a:xfrm>
              <a:off x="2447" y="189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21" name="Rectangle 125"/>
            <p:cNvSpPr>
              <a:spLocks noChangeArrowheads="1"/>
            </p:cNvSpPr>
            <p:nvPr/>
          </p:nvSpPr>
          <p:spPr bwMode="auto">
            <a:xfrm>
              <a:off x="2468" y="203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>
                <a:latin typeface="Arial" charset="0"/>
              </a:endParaRPr>
            </a:p>
          </p:txBody>
        </p:sp>
        <p:sp>
          <p:nvSpPr>
            <p:cNvPr id="78922" name="Rectangle 126"/>
            <p:cNvSpPr>
              <a:spLocks noChangeArrowheads="1"/>
            </p:cNvSpPr>
            <p:nvPr/>
          </p:nvSpPr>
          <p:spPr bwMode="auto">
            <a:xfrm>
              <a:off x="1567" y="821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US">
                <a:latin typeface="Arial" charset="0"/>
              </a:endParaRPr>
            </a:p>
          </p:txBody>
        </p:sp>
        <p:sp>
          <p:nvSpPr>
            <p:cNvPr id="78923" name="Rectangle 127"/>
            <p:cNvSpPr>
              <a:spLocks noChangeArrowheads="1"/>
            </p:cNvSpPr>
            <p:nvPr/>
          </p:nvSpPr>
          <p:spPr bwMode="auto">
            <a:xfrm>
              <a:off x="5217" y="306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>
                <a:latin typeface="Arial" charset="0"/>
              </a:endParaRPr>
            </a:p>
          </p:txBody>
        </p:sp>
        <p:sp>
          <p:nvSpPr>
            <p:cNvPr id="78924" name="Rectangle 128"/>
            <p:cNvSpPr>
              <a:spLocks noChangeArrowheads="1"/>
            </p:cNvSpPr>
            <p:nvPr/>
          </p:nvSpPr>
          <p:spPr bwMode="auto">
            <a:xfrm>
              <a:off x="536" y="3736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n-US">
                <a:latin typeface="Arial" charset="0"/>
              </a:endParaRPr>
            </a:p>
          </p:txBody>
        </p:sp>
        <p:sp>
          <p:nvSpPr>
            <p:cNvPr id="78925" name="Rectangle 129"/>
            <p:cNvSpPr>
              <a:spLocks noChangeArrowheads="1"/>
            </p:cNvSpPr>
            <p:nvPr/>
          </p:nvSpPr>
          <p:spPr bwMode="auto">
            <a:xfrm>
              <a:off x="536" y="807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>
                <a:latin typeface="Arial" charset="0"/>
              </a:endParaRPr>
            </a:p>
          </p:txBody>
        </p:sp>
        <p:sp>
          <p:nvSpPr>
            <p:cNvPr id="78926" name="Line 130"/>
            <p:cNvSpPr>
              <a:spLocks noChangeShapeType="1"/>
            </p:cNvSpPr>
            <p:nvPr/>
          </p:nvSpPr>
          <p:spPr bwMode="auto">
            <a:xfrm>
              <a:off x="4165" y="278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27" name="Rectangle 137"/>
            <p:cNvSpPr>
              <a:spLocks noChangeArrowheads="1"/>
            </p:cNvSpPr>
            <p:nvPr/>
          </p:nvSpPr>
          <p:spPr bwMode="auto">
            <a:xfrm>
              <a:off x="4330" y="79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78928" name="Rectangle 138"/>
            <p:cNvSpPr>
              <a:spLocks noChangeArrowheads="1"/>
            </p:cNvSpPr>
            <p:nvPr/>
          </p:nvSpPr>
          <p:spPr bwMode="auto">
            <a:xfrm>
              <a:off x="4360" y="176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78929" name="Rectangle 147"/>
            <p:cNvSpPr>
              <a:spLocks noChangeArrowheads="1"/>
            </p:cNvSpPr>
            <p:nvPr/>
          </p:nvSpPr>
          <p:spPr bwMode="auto">
            <a:xfrm>
              <a:off x="502" y="129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grpSp>
          <p:nvGrpSpPr>
            <p:cNvPr id="78930" name="Group 160"/>
            <p:cNvGrpSpPr>
              <a:grpSpLocks/>
            </p:cNvGrpSpPr>
            <p:nvPr/>
          </p:nvGrpSpPr>
          <p:grpSpPr bwMode="auto">
            <a:xfrm>
              <a:off x="1388" y="374"/>
              <a:ext cx="1025" cy="55"/>
              <a:chOff x="1388" y="374"/>
              <a:chExt cx="1025" cy="55"/>
            </a:xfrm>
          </p:grpSpPr>
          <p:sp>
            <p:nvSpPr>
              <p:cNvPr id="78993" name="Freeform 161"/>
              <p:cNvSpPr>
                <a:spLocks/>
              </p:cNvSpPr>
              <p:nvPr/>
            </p:nvSpPr>
            <p:spPr bwMode="auto">
              <a:xfrm>
                <a:off x="1388" y="374"/>
                <a:ext cx="117" cy="55"/>
              </a:xfrm>
              <a:custGeom>
                <a:avLst/>
                <a:gdLst>
                  <a:gd name="T0" fmla="*/ 0 w 117"/>
                  <a:gd name="T1" fmla="*/ 28 h 55"/>
                  <a:gd name="T2" fmla="*/ 117 w 117"/>
                  <a:gd name="T3" fmla="*/ 0 h 55"/>
                  <a:gd name="T4" fmla="*/ 117 w 117"/>
                  <a:gd name="T5" fmla="*/ 28 h 55"/>
                  <a:gd name="T6" fmla="*/ 117 w 117"/>
                  <a:gd name="T7" fmla="*/ 55 h 55"/>
                  <a:gd name="T8" fmla="*/ 0 w 117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55"/>
                  <a:gd name="T17" fmla="*/ 117 w 11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55">
                    <a:moveTo>
                      <a:pt x="0" y="28"/>
                    </a:moveTo>
                    <a:lnTo>
                      <a:pt x="117" y="0"/>
                    </a:lnTo>
                    <a:lnTo>
                      <a:pt x="117" y="28"/>
                    </a:lnTo>
                    <a:lnTo>
                      <a:pt x="117" y="5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94" name="Line 162"/>
              <p:cNvSpPr>
                <a:spLocks noChangeShapeType="1"/>
              </p:cNvSpPr>
              <p:nvPr/>
            </p:nvSpPr>
            <p:spPr bwMode="auto">
              <a:xfrm flipH="1">
                <a:off x="1498" y="395"/>
                <a:ext cx="915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8931" name="Freeform 166"/>
            <p:cNvSpPr>
              <a:spLocks/>
            </p:cNvSpPr>
            <p:nvPr/>
          </p:nvSpPr>
          <p:spPr bwMode="auto">
            <a:xfrm flipH="1">
              <a:off x="4263" y="359"/>
              <a:ext cx="117" cy="55"/>
            </a:xfrm>
            <a:custGeom>
              <a:avLst/>
              <a:gdLst>
                <a:gd name="T0" fmla="*/ 0 w 117"/>
                <a:gd name="T1" fmla="*/ 28 h 55"/>
                <a:gd name="T2" fmla="*/ 117 w 117"/>
                <a:gd name="T3" fmla="*/ 0 h 55"/>
                <a:gd name="T4" fmla="*/ 117 w 117"/>
                <a:gd name="T5" fmla="*/ 28 h 55"/>
                <a:gd name="T6" fmla="*/ 117 w 117"/>
                <a:gd name="T7" fmla="*/ 55 h 55"/>
                <a:gd name="T8" fmla="*/ 0 w 117"/>
                <a:gd name="T9" fmla="*/ 28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55"/>
                <a:gd name="T17" fmla="*/ 117 w 11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55">
                  <a:moveTo>
                    <a:pt x="0" y="28"/>
                  </a:moveTo>
                  <a:lnTo>
                    <a:pt x="117" y="0"/>
                  </a:lnTo>
                  <a:lnTo>
                    <a:pt x="117" y="28"/>
                  </a:lnTo>
                  <a:lnTo>
                    <a:pt x="117" y="5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32" name="Line 167"/>
            <p:cNvSpPr>
              <a:spLocks noChangeShapeType="1"/>
            </p:cNvSpPr>
            <p:nvPr/>
          </p:nvSpPr>
          <p:spPr bwMode="auto">
            <a:xfrm>
              <a:off x="3535" y="380"/>
              <a:ext cx="735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33" name="Rectangle 170"/>
            <p:cNvSpPr>
              <a:spLocks noChangeArrowheads="1"/>
            </p:cNvSpPr>
            <p:nvPr/>
          </p:nvSpPr>
          <p:spPr bwMode="auto">
            <a:xfrm>
              <a:off x="2538" y="591"/>
              <a:ext cx="74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Sand" pitchFamily="-48" charset="0"/>
                </a:rPr>
                <a:t>Democracy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34" name="Rectangle 171"/>
            <p:cNvSpPr>
              <a:spLocks noChangeArrowheads="1"/>
            </p:cNvSpPr>
            <p:nvPr/>
          </p:nvSpPr>
          <p:spPr bwMode="auto">
            <a:xfrm>
              <a:off x="3124" y="1071"/>
              <a:ext cx="67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Sand" pitchFamily="-48" charset="0"/>
                </a:rPr>
                <a:t>equal say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35" name="Rectangle 172"/>
            <p:cNvSpPr>
              <a:spLocks noChangeArrowheads="1"/>
            </p:cNvSpPr>
            <p:nvPr/>
          </p:nvSpPr>
          <p:spPr bwMode="auto">
            <a:xfrm>
              <a:off x="1249" y="3039"/>
              <a:ext cx="2279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How are direct and indirect democracies different?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78936" name="Rectangle 173"/>
            <p:cNvSpPr>
              <a:spLocks noChangeArrowheads="1"/>
            </p:cNvSpPr>
            <p:nvPr/>
          </p:nvSpPr>
          <p:spPr bwMode="auto">
            <a:xfrm>
              <a:off x="796" y="3223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grpSp>
          <p:nvGrpSpPr>
            <p:cNvPr id="78937" name="Group 230"/>
            <p:cNvGrpSpPr>
              <a:grpSpLocks/>
            </p:cNvGrpSpPr>
            <p:nvPr/>
          </p:nvGrpSpPr>
          <p:grpSpPr bwMode="auto">
            <a:xfrm>
              <a:off x="1249" y="3183"/>
              <a:ext cx="3039" cy="227"/>
              <a:chOff x="796" y="3353"/>
              <a:chExt cx="3039" cy="227"/>
            </a:xfrm>
          </p:grpSpPr>
          <p:sp>
            <p:nvSpPr>
              <p:cNvPr id="78991" name="Rectangle 174"/>
              <p:cNvSpPr>
                <a:spLocks noChangeArrowheads="1"/>
              </p:cNvSpPr>
              <p:nvPr/>
            </p:nvSpPr>
            <p:spPr bwMode="auto">
              <a:xfrm>
                <a:off x="796" y="3353"/>
                <a:ext cx="3039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What are the advantages and disadvantages of living in an indirect 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78992" name="Rectangle 175"/>
              <p:cNvSpPr>
                <a:spLocks noChangeArrowheads="1"/>
              </p:cNvSpPr>
              <p:nvPr/>
            </p:nvSpPr>
            <p:spPr bwMode="auto">
              <a:xfrm>
                <a:off x="796" y="3484"/>
                <a:ext cx="520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democracy?</a:t>
                </a:r>
                <a:endParaRPr lang="en-US" sz="1000">
                  <a:latin typeface="Sand" pitchFamily="-48" charset="0"/>
                </a:endParaRPr>
              </a:p>
            </p:txBody>
          </p:sp>
        </p:grpSp>
        <p:sp>
          <p:nvSpPr>
            <p:cNvPr id="78938" name="Rectangle 176"/>
            <p:cNvSpPr>
              <a:spLocks noChangeArrowheads="1"/>
            </p:cNvSpPr>
            <p:nvPr/>
          </p:nvSpPr>
          <p:spPr bwMode="auto">
            <a:xfrm>
              <a:off x="796" y="361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sp>
          <p:nvSpPr>
            <p:cNvPr id="78939" name="Rectangle 177"/>
            <p:cNvSpPr>
              <a:spLocks noChangeArrowheads="1"/>
            </p:cNvSpPr>
            <p:nvPr/>
          </p:nvSpPr>
          <p:spPr bwMode="auto">
            <a:xfrm>
              <a:off x="1249" y="3458"/>
              <a:ext cx="2592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How is indirect democracy organized in the United States?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78940" name="Rectangle 178"/>
            <p:cNvSpPr>
              <a:spLocks noChangeArrowheads="1"/>
            </p:cNvSpPr>
            <p:nvPr/>
          </p:nvSpPr>
          <p:spPr bwMode="auto">
            <a:xfrm>
              <a:off x="796" y="3876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grpSp>
          <p:nvGrpSpPr>
            <p:cNvPr id="78941" name="Group 229"/>
            <p:cNvGrpSpPr>
              <a:grpSpLocks/>
            </p:cNvGrpSpPr>
            <p:nvPr/>
          </p:nvGrpSpPr>
          <p:grpSpPr bwMode="auto">
            <a:xfrm>
              <a:off x="1249" y="3602"/>
              <a:ext cx="2905" cy="227"/>
              <a:chOff x="796" y="4006"/>
              <a:chExt cx="2905" cy="227"/>
            </a:xfrm>
          </p:grpSpPr>
          <p:sp>
            <p:nvSpPr>
              <p:cNvPr id="78989" name="Rectangle 179"/>
              <p:cNvSpPr>
                <a:spLocks noChangeArrowheads="1"/>
              </p:cNvSpPr>
              <p:nvPr/>
            </p:nvSpPr>
            <p:spPr bwMode="auto">
              <a:xfrm>
                <a:off x="796" y="4006"/>
                <a:ext cx="2905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How is political power and responsibility organized in the United </a:t>
                </a:r>
                <a:endParaRPr lang="en-US" sz="1000">
                  <a:latin typeface="Sand" pitchFamily="-48" charset="0"/>
                </a:endParaRPr>
              </a:p>
            </p:txBody>
          </p:sp>
          <p:sp>
            <p:nvSpPr>
              <p:cNvPr id="78990" name="Rectangle 180"/>
              <p:cNvSpPr>
                <a:spLocks noChangeArrowheads="1"/>
              </p:cNvSpPr>
              <p:nvPr/>
            </p:nvSpPr>
            <p:spPr bwMode="auto">
              <a:xfrm>
                <a:off x="796" y="4137"/>
                <a:ext cx="327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en-US" sz="1000">
                    <a:solidFill>
                      <a:srgbClr val="000000"/>
                    </a:solidFill>
                    <a:latin typeface="Sand" pitchFamily="-48" charset="0"/>
                  </a:rPr>
                  <a:t>States?</a:t>
                </a:r>
                <a:endParaRPr lang="en-US" sz="1000">
                  <a:latin typeface="Sand" pitchFamily="-48" charset="0"/>
                </a:endParaRPr>
              </a:p>
            </p:txBody>
          </p:sp>
        </p:grpSp>
        <p:sp>
          <p:nvSpPr>
            <p:cNvPr id="78942" name="Rectangle 181"/>
            <p:cNvSpPr>
              <a:spLocks noChangeArrowheads="1"/>
            </p:cNvSpPr>
            <p:nvPr/>
          </p:nvSpPr>
          <p:spPr bwMode="auto">
            <a:xfrm>
              <a:off x="4483" y="3039"/>
              <a:ext cx="44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contrast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43" name="Rectangle 182"/>
            <p:cNvSpPr>
              <a:spLocks noChangeArrowheads="1"/>
            </p:cNvSpPr>
            <p:nvPr/>
          </p:nvSpPr>
          <p:spPr bwMode="auto">
            <a:xfrm>
              <a:off x="4394" y="3229"/>
              <a:ext cx="626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advantages/</a:t>
              </a:r>
            </a:p>
            <a:p>
              <a:pPr algn="ctr"/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disadvantages</a:t>
              </a:r>
            </a:p>
          </p:txBody>
        </p:sp>
        <p:sp>
          <p:nvSpPr>
            <p:cNvPr id="78944" name="Rectangle 183"/>
            <p:cNvSpPr>
              <a:spLocks noChangeArrowheads="1"/>
            </p:cNvSpPr>
            <p:nvPr/>
          </p:nvSpPr>
          <p:spPr bwMode="auto">
            <a:xfrm>
              <a:off x="4350" y="3598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sp>
          <p:nvSpPr>
            <p:cNvPr id="78945" name="Rectangle 185"/>
            <p:cNvSpPr>
              <a:spLocks noChangeArrowheads="1"/>
            </p:cNvSpPr>
            <p:nvPr/>
          </p:nvSpPr>
          <p:spPr bwMode="auto">
            <a:xfrm>
              <a:off x="879" y="618"/>
              <a:ext cx="50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Monarchy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46" name="Rectangle 186"/>
            <p:cNvSpPr>
              <a:spLocks noChangeArrowheads="1"/>
            </p:cNvSpPr>
            <p:nvPr/>
          </p:nvSpPr>
          <p:spPr bwMode="auto">
            <a:xfrm>
              <a:off x="4487" y="611"/>
              <a:ext cx="46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Socialism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47" name="Rectangle 187"/>
            <p:cNvSpPr>
              <a:spLocks noChangeArrowheads="1"/>
            </p:cNvSpPr>
            <p:nvPr/>
          </p:nvSpPr>
          <p:spPr bwMode="auto">
            <a:xfrm>
              <a:off x="2502" y="329"/>
              <a:ext cx="111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Forms of Government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48" name="Rectangle 188"/>
            <p:cNvSpPr>
              <a:spLocks noChangeArrowheads="1"/>
            </p:cNvSpPr>
            <p:nvPr/>
          </p:nvSpPr>
          <p:spPr bwMode="auto">
            <a:xfrm>
              <a:off x="4329" y="90"/>
              <a:ext cx="660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David Mendez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49" name="Rectangle 189"/>
            <p:cNvSpPr>
              <a:spLocks noChangeArrowheads="1"/>
            </p:cNvSpPr>
            <p:nvPr/>
          </p:nvSpPr>
          <p:spPr bwMode="auto">
            <a:xfrm>
              <a:off x="4372" y="170"/>
              <a:ext cx="22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10/1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50" name="Rectangle 190"/>
            <p:cNvSpPr>
              <a:spLocks noChangeArrowheads="1"/>
            </p:cNvSpPr>
            <p:nvPr/>
          </p:nvSpPr>
          <p:spPr bwMode="auto">
            <a:xfrm>
              <a:off x="485" y="975"/>
              <a:ext cx="89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10/1    Unit Introduction.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51" name="Rectangle 191"/>
            <p:cNvSpPr>
              <a:spLocks noChangeArrowheads="1"/>
            </p:cNvSpPr>
            <p:nvPr/>
          </p:nvSpPr>
          <p:spPr bwMode="auto">
            <a:xfrm>
              <a:off x="479" y="1140"/>
              <a:ext cx="83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10/2    Vocabulary quiz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52" name="Rectangle 192"/>
            <p:cNvSpPr>
              <a:spLocks noChangeArrowheads="1"/>
            </p:cNvSpPr>
            <p:nvPr/>
          </p:nvSpPr>
          <p:spPr bwMode="auto">
            <a:xfrm>
              <a:off x="472" y="1407"/>
              <a:ext cx="91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10/4    Reports due on  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53" name="Rectangle 193"/>
            <p:cNvSpPr>
              <a:spLocks noChangeArrowheads="1"/>
            </p:cNvSpPr>
            <p:nvPr/>
          </p:nvSpPr>
          <p:spPr bwMode="auto">
            <a:xfrm>
              <a:off x="737" y="1481"/>
              <a:ext cx="74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democracy in schools</a:t>
              </a:r>
            </a:p>
          </p:txBody>
        </p:sp>
        <p:sp>
          <p:nvSpPr>
            <p:cNvPr id="78954" name="Rectangle 194"/>
            <p:cNvSpPr>
              <a:spLocks noChangeArrowheads="1"/>
            </p:cNvSpPr>
            <p:nvPr/>
          </p:nvSpPr>
          <p:spPr bwMode="auto">
            <a:xfrm>
              <a:off x="514" y="1600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sp>
          <p:nvSpPr>
            <p:cNvPr id="78955" name="Rectangle 195"/>
            <p:cNvSpPr>
              <a:spLocks noChangeArrowheads="1"/>
            </p:cNvSpPr>
            <p:nvPr/>
          </p:nvSpPr>
          <p:spPr bwMode="auto">
            <a:xfrm>
              <a:off x="479" y="1589"/>
              <a:ext cx="762" cy="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10/5    Quiz on direct</a:t>
              </a:r>
            </a:p>
            <a:p>
              <a:pPr>
                <a:lnSpc>
                  <a:spcPct val="70000"/>
                </a:lnSpc>
              </a:pP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         democracy</a:t>
              </a:r>
            </a:p>
          </p:txBody>
        </p:sp>
        <p:sp>
          <p:nvSpPr>
            <p:cNvPr id="78956" name="Rectangle 196"/>
            <p:cNvSpPr>
              <a:spLocks noChangeArrowheads="1"/>
            </p:cNvSpPr>
            <p:nvPr/>
          </p:nvSpPr>
          <p:spPr bwMode="auto">
            <a:xfrm>
              <a:off x="514" y="1662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sp>
          <p:nvSpPr>
            <p:cNvPr id="78957" name="Rectangle 197"/>
            <p:cNvSpPr>
              <a:spLocks noChangeArrowheads="1"/>
            </p:cNvSpPr>
            <p:nvPr/>
          </p:nvSpPr>
          <p:spPr bwMode="auto">
            <a:xfrm>
              <a:off x="481" y="1874"/>
              <a:ext cx="970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10/9  Diagram on Congress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58" name="Rectangle 198"/>
            <p:cNvSpPr>
              <a:spLocks noChangeArrowheads="1"/>
            </p:cNvSpPr>
            <p:nvPr/>
          </p:nvSpPr>
          <p:spPr bwMode="auto">
            <a:xfrm>
              <a:off x="716" y="1955"/>
              <a:ext cx="12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59" name="Rectangle 199"/>
            <p:cNvSpPr>
              <a:spLocks noChangeArrowheads="1"/>
            </p:cNvSpPr>
            <p:nvPr/>
          </p:nvSpPr>
          <p:spPr bwMode="auto">
            <a:xfrm>
              <a:off x="464" y="2568"/>
              <a:ext cx="99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10/11 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Parent interviews 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60" name="Rectangle 200"/>
            <p:cNvSpPr>
              <a:spLocks noChangeArrowheads="1"/>
            </p:cNvSpPr>
            <p:nvPr/>
          </p:nvSpPr>
          <p:spPr bwMode="auto">
            <a:xfrm>
              <a:off x="457" y="2706"/>
              <a:ext cx="75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10/11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 Test review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61" name="Rectangle 201"/>
            <p:cNvSpPr>
              <a:spLocks noChangeArrowheads="1"/>
            </p:cNvSpPr>
            <p:nvPr/>
          </p:nvSpPr>
          <p:spPr bwMode="auto">
            <a:xfrm>
              <a:off x="464" y="2884"/>
              <a:ext cx="42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10/12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Test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62" name="Line 202"/>
            <p:cNvSpPr>
              <a:spLocks noChangeShapeType="1"/>
            </p:cNvSpPr>
            <p:nvPr/>
          </p:nvSpPr>
          <p:spPr bwMode="auto">
            <a:xfrm flipH="1">
              <a:off x="2425" y="1367"/>
              <a:ext cx="420" cy="41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63" name="Line 203"/>
            <p:cNvSpPr>
              <a:spLocks noChangeShapeType="1"/>
            </p:cNvSpPr>
            <p:nvPr/>
          </p:nvSpPr>
          <p:spPr bwMode="auto">
            <a:xfrm flipH="1" flipV="1">
              <a:off x="3917" y="1401"/>
              <a:ext cx="419" cy="41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64" name="Oval 204"/>
            <p:cNvSpPr>
              <a:spLocks noChangeArrowheads="1"/>
            </p:cNvSpPr>
            <p:nvPr/>
          </p:nvSpPr>
          <p:spPr bwMode="auto">
            <a:xfrm>
              <a:off x="3979" y="1786"/>
              <a:ext cx="1182" cy="40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65" name="Rectangle 205"/>
            <p:cNvSpPr>
              <a:spLocks noChangeArrowheads="1"/>
            </p:cNvSpPr>
            <p:nvPr/>
          </p:nvSpPr>
          <p:spPr bwMode="auto">
            <a:xfrm>
              <a:off x="3253" y="1364"/>
              <a:ext cx="462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pp. 54-72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66" name="Oval 206"/>
            <p:cNvSpPr>
              <a:spLocks noChangeArrowheads="1"/>
            </p:cNvSpPr>
            <p:nvPr/>
          </p:nvSpPr>
          <p:spPr bwMode="auto">
            <a:xfrm>
              <a:off x="1752" y="1759"/>
              <a:ext cx="1175" cy="405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67" name="Rectangle 207"/>
            <p:cNvSpPr>
              <a:spLocks noChangeArrowheads="1"/>
            </p:cNvSpPr>
            <p:nvPr/>
          </p:nvSpPr>
          <p:spPr bwMode="auto">
            <a:xfrm>
              <a:off x="1813" y="1890"/>
              <a:ext cx="91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direct democracy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78968" name="Rectangle 208"/>
            <p:cNvSpPr>
              <a:spLocks noChangeArrowheads="1"/>
            </p:cNvSpPr>
            <p:nvPr/>
          </p:nvSpPr>
          <p:spPr bwMode="auto">
            <a:xfrm>
              <a:off x="4026" y="1917"/>
              <a:ext cx="10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indirect democracy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78969" name="Rectangle 209"/>
            <p:cNvSpPr>
              <a:spLocks noChangeArrowheads="1"/>
            </p:cNvSpPr>
            <p:nvPr/>
          </p:nvSpPr>
          <p:spPr bwMode="auto">
            <a:xfrm rot="-2880000">
              <a:off x="2357" y="1470"/>
              <a:ext cx="48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can be a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70" name="Rectangle 210"/>
            <p:cNvSpPr>
              <a:spLocks noChangeArrowheads="1"/>
            </p:cNvSpPr>
            <p:nvPr/>
          </p:nvSpPr>
          <p:spPr bwMode="auto">
            <a:xfrm rot="2760000">
              <a:off x="3969" y="1564"/>
              <a:ext cx="48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and can be a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78971" name="Rectangle 211"/>
            <p:cNvSpPr>
              <a:spLocks noChangeArrowheads="1"/>
            </p:cNvSpPr>
            <p:nvPr/>
          </p:nvSpPr>
          <p:spPr bwMode="auto">
            <a:xfrm>
              <a:off x="3381" y="1938"/>
              <a:ext cx="103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or</a:t>
              </a:r>
              <a:endParaRPr lang="en-US">
                <a:latin typeface="Sand" pitchFamily="-48" charset="0"/>
              </a:endParaRPr>
            </a:p>
          </p:txBody>
        </p:sp>
        <p:grpSp>
          <p:nvGrpSpPr>
            <p:cNvPr id="78972" name="Group 214"/>
            <p:cNvGrpSpPr>
              <a:grpSpLocks/>
            </p:cNvGrpSpPr>
            <p:nvPr/>
          </p:nvGrpSpPr>
          <p:grpSpPr bwMode="auto">
            <a:xfrm>
              <a:off x="3003" y="1972"/>
              <a:ext cx="323" cy="48"/>
              <a:chOff x="3002" y="1904"/>
              <a:chExt cx="323" cy="48"/>
            </a:xfrm>
          </p:grpSpPr>
          <p:sp>
            <p:nvSpPr>
              <p:cNvPr id="78987" name="Freeform 212"/>
              <p:cNvSpPr>
                <a:spLocks/>
              </p:cNvSpPr>
              <p:nvPr/>
            </p:nvSpPr>
            <p:spPr bwMode="auto">
              <a:xfrm>
                <a:off x="3002" y="1904"/>
                <a:ext cx="96" cy="48"/>
              </a:xfrm>
              <a:custGeom>
                <a:avLst/>
                <a:gdLst>
                  <a:gd name="T0" fmla="*/ 0 w 96"/>
                  <a:gd name="T1" fmla="*/ 21 h 48"/>
                  <a:gd name="T2" fmla="*/ 96 w 96"/>
                  <a:gd name="T3" fmla="*/ 0 h 48"/>
                  <a:gd name="T4" fmla="*/ 96 w 96"/>
                  <a:gd name="T5" fmla="*/ 21 h 48"/>
                  <a:gd name="T6" fmla="*/ 96 w 96"/>
                  <a:gd name="T7" fmla="*/ 48 h 48"/>
                  <a:gd name="T8" fmla="*/ 0 w 96"/>
                  <a:gd name="T9" fmla="*/ 21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48"/>
                  <a:gd name="T17" fmla="*/ 96 w 9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48">
                    <a:moveTo>
                      <a:pt x="0" y="21"/>
                    </a:moveTo>
                    <a:lnTo>
                      <a:pt x="96" y="0"/>
                    </a:lnTo>
                    <a:lnTo>
                      <a:pt x="96" y="21"/>
                    </a:lnTo>
                    <a:lnTo>
                      <a:pt x="96" y="48"/>
                    </a:lnTo>
                    <a:lnTo>
                      <a:pt x="0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88" name="Line 213"/>
              <p:cNvSpPr>
                <a:spLocks noChangeShapeType="1"/>
              </p:cNvSpPr>
              <p:nvPr/>
            </p:nvSpPr>
            <p:spPr bwMode="auto">
              <a:xfrm flipH="1">
                <a:off x="3098" y="1925"/>
                <a:ext cx="22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78973" name="Group 217"/>
            <p:cNvGrpSpPr>
              <a:grpSpLocks/>
            </p:cNvGrpSpPr>
            <p:nvPr/>
          </p:nvGrpSpPr>
          <p:grpSpPr bwMode="auto">
            <a:xfrm>
              <a:off x="3532" y="1972"/>
              <a:ext cx="337" cy="48"/>
              <a:chOff x="3531" y="1904"/>
              <a:chExt cx="337" cy="48"/>
            </a:xfrm>
          </p:grpSpPr>
          <p:sp>
            <p:nvSpPr>
              <p:cNvPr id="78985" name="Freeform 215"/>
              <p:cNvSpPr>
                <a:spLocks/>
              </p:cNvSpPr>
              <p:nvPr/>
            </p:nvSpPr>
            <p:spPr bwMode="auto">
              <a:xfrm>
                <a:off x="3772" y="1904"/>
                <a:ext cx="96" cy="48"/>
              </a:xfrm>
              <a:custGeom>
                <a:avLst/>
                <a:gdLst>
                  <a:gd name="T0" fmla="*/ 96 w 96"/>
                  <a:gd name="T1" fmla="*/ 21 h 48"/>
                  <a:gd name="T2" fmla="*/ 0 w 96"/>
                  <a:gd name="T3" fmla="*/ 48 h 48"/>
                  <a:gd name="T4" fmla="*/ 0 w 96"/>
                  <a:gd name="T5" fmla="*/ 21 h 48"/>
                  <a:gd name="T6" fmla="*/ 0 w 96"/>
                  <a:gd name="T7" fmla="*/ 0 h 48"/>
                  <a:gd name="T8" fmla="*/ 96 w 96"/>
                  <a:gd name="T9" fmla="*/ 21 h 4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96"/>
                  <a:gd name="T16" fmla="*/ 0 h 48"/>
                  <a:gd name="T17" fmla="*/ 96 w 96"/>
                  <a:gd name="T18" fmla="*/ 48 h 4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96" h="48">
                    <a:moveTo>
                      <a:pt x="96" y="21"/>
                    </a:moveTo>
                    <a:lnTo>
                      <a:pt x="0" y="48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96" y="21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8986" name="Line 216"/>
              <p:cNvSpPr>
                <a:spLocks noChangeShapeType="1"/>
              </p:cNvSpPr>
              <p:nvPr/>
            </p:nvSpPr>
            <p:spPr bwMode="auto">
              <a:xfrm>
                <a:off x="3531" y="1925"/>
                <a:ext cx="24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8974" name="Line 218"/>
            <p:cNvSpPr>
              <a:spLocks noChangeShapeType="1"/>
            </p:cNvSpPr>
            <p:nvPr/>
          </p:nvSpPr>
          <p:spPr bwMode="auto">
            <a:xfrm>
              <a:off x="2302" y="2151"/>
              <a:ext cx="1" cy="24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75" name="Line 219"/>
            <p:cNvSpPr>
              <a:spLocks noChangeShapeType="1"/>
            </p:cNvSpPr>
            <p:nvPr/>
          </p:nvSpPr>
          <p:spPr bwMode="auto">
            <a:xfrm>
              <a:off x="4577" y="2185"/>
              <a:ext cx="1" cy="19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76" name="Rectangle 220"/>
            <p:cNvSpPr>
              <a:spLocks noChangeArrowheads="1"/>
            </p:cNvSpPr>
            <p:nvPr/>
          </p:nvSpPr>
          <p:spPr bwMode="auto">
            <a:xfrm>
              <a:off x="1765" y="2391"/>
              <a:ext cx="1169" cy="158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77" name="Rectangle 221"/>
            <p:cNvSpPr>
              <a:spLocks noChangeArrowheads="1"/>
            </p:cNvSpPr>
            <p:nvPr/>
          </p:nvSpPr>
          <p:spPr bwMode="auto">
            <a:xfrm>
              <a:off x="1848" y="2426"/>
              <a:ext cx="1013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Ancient Athens, Greece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78978" name="Rectangle 222"/>
            <p:cNvSpPr>
              <a:spLocks noChangeArrowheads="1"/>
            </p:cNvSpPr>
            <p:nvPr/>
          </p:nvSpPr>
          <p:spPr bwMode="auto">
            <a:xfrm>
              <a:off x="4013" y="2384"/>
              <a:ext cx="1169" cy="158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79" name="Rectangle 223"/>
            <p:cNvSpPr>
              <a:spLocks noChangeArrowheads="1"/>
            </p:cNvSpPr>
            <p:nvPr/>
          </p:nvSpPr>
          <p:spPr bwMode="auto">
            <a:xfrm>
              <a:off x="4013" y="2420"/>
              <a:ext cx="1086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United States of America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78980" name="Rectangle 224"/>
            <p:cNvSpPr>
              <a:spLocks noChangeArrowheads="1"/>
            </p:cNvSpPr>
            <p:nvPr/>
          </p:nvSpPr>
          <p:spPr bwMode="auto">
            <a:xfrm>
              <a:off x="2143" y="2226"/>
              <a:ext cx="289" cy="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81" name="Rectangle 225"/>
            <p:cNvSpPr>
              <a:spLocks noChangeArrowheads="1"/>
            </p:cNvSpPr>
            <p:nvPr/>
          </p:nvSpPr>
          <p:spPr bwMode="auto">
            <a:xfrm>
              <a:off x="2150" y="2227"/>
              <a:ext cx="38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such as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82" name="Rectangle 226"/>
            <p:cNvSpPr>
              <a:spLocks noChangeArrowheads="1"/>
            </p:cNvSpPr>
            <p:nvPr/>
          </p:nvSpPr>
          <p:spPr bwMode="auto">
            <a:xfrm>
              <a:off x="4412" y="2247"/>
              <a:ext cx="288" cy="11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8983" name="Rectangle 227"/>
            <p:cNvSpPr>
              <a:spLocks noChangeArrowheads="1"/>
            </p:cNvSpPr>
            <p:nvPr/>
          </p:nvSpPr>
          <p:spPr bwMode="auto">
            <a:xfrm>
              <a:off x="4419" y="2247"/>
              <a:ext cx="38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such as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78984" name="Rectangle 228"/>
            <p:cNvSpPr>
              <a:spLocks noChangeArrowheads="1"/>
            </p:cNvSpPr>
            <p:nvPr/>
          </p:nvSpPr>
          <p:spPr bwMode="auto">
            <a:xfrm>
              <a:off x="4475" y="3491"/>
              <a:ext cx="50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hierarchy</a:t>
              </a:r>
              <a:endParaRPr lang="en-US">
                <a:latin typeface="Sand" pitchFamily="-48" charset="0"/>
              </a:endParaRPr>
            </a:p>
          </p:txBody>
        </p:sp>
      </p:grpSp>
      <p:pic>
        <p:nvPicPr>
          <p:cNvPr id="78853" name="Picture 170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2CEF75-B52B-4126-84F3-B943DD085050}" type="slidenum">
              <a:rPr lang="en-US"/>
              <a:pPr/>
              <a:t>41</a:t>
            </a:fld>
            <a:endParaRPr lang="en-US"/>
          </a:p>
        </p:txBody>
      </p:sp>
      <p:sp>
        <p:nvSpPr>
          <p:cNvPr id="15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79876" name="Oval 7"/>
          <p:cNvSpPr>
            <a:spLocks noChangeArrowheads="1"/>
          </p:cNvSpPr>
          <p:nvPr/>
        </p:nvSpPr>
        <p:spPr bwMode="auto">
          <a:xfrm>
            <a:off x="4484688" y="1435100"/>
            <a:ext cx="2008187" cy="981075"/>
          </a:xfrm>
          <a:prstGeom prst="ellipse">
            <a:avLst/>
          </a:prstGeom>
          <a:solidFill>
            <a:schemeClr val="bg1"/>
          </a:solidFill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9877" name="Group 8"/>
          <p:cNvGrpSpPr>
            <a:grpSpLocks/>
          </p:cNvGrpSpPr>
          <p:nvPr/>
        </p:nvGrpSpPr>
        <p:grpSpPr bwMode="auto">
          <a:xfrm>
            <a:off x="4594225" y="2111375"/>
            <a:ext cx="1778000" cy="1588"/>
            <a:chOff x="2894" y="1330"/>
            <a:chExt cx="1120" cy="1"/>
          </a:xfrm>
        </p:grpSpPr>
        <p:sp>
          <p:nvSpPr>
            <p:cNvPr id="80012" name="Line 9"/>
            <p:cNvSpPr>
              <a:spLocks noChangeShapeType="1"/>
            </p:cNvSpPr>
            <p:nvPr/>
          </p:nvSpPr>
          <p:spPr bwMode="auto">
            <a:xfrm>
              <a:off x="2894" y="1330"/>
              <a:ext cx="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3" name="Line 10"/>
            <p:cNvSpPr>
              <a:spLocks noChangeShapeType="1"/>
            </p:cNvSpPr>
            <p:nvPr/>
          </p:nvSpPr>
          <p:spPr bwMode="auto">
            <a:xfrm>
              <a:off x="2956" y="1330"/>
              <a:ext cx="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4" name="Line 11"/>
            <p:cNvSpPr>
              <a:spLocks noChangeShapeType="1"/>
            </p:cNvSpPr>
            <p:nvPr/>
          </p:nvSpPr>
          <p:spPr bwMode="auto">
            <a:xfrm>
              <a:off x="3017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5" name="Line 12"/>
            <p:cNvSpPr>
              <a:spLocks noChangeShapeType="1"/>
            </p:cNvSpPr>
            <p:nvPr/>
          </p:nvSpPr>
          <p:spPr bwMode="auto">
            <a:xfrm>
              <a:off x="3079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6" name="Line 13"/>
            <p:cNvSpPr>
              <a:spLocks noChangeShapeType="1"/>
            </p:cNvSpPr>
            <p:nvPr/>
          </p:nvSpPr>
          <p:spPr bwMode="auto">
            <a:xfrm>
              <a:off x="3141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7" name="Line 14"/>
            <p:cNvSpPr>
              <a:spLocks noChangeShapeType="1"/>
            </p:cNvSpPr>
            <p:nvPr/>
          </p:nvSpPr>
          <p:spPr bwMode="auto">
            <a:xfrm>
              <a:off x="3203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8" name="Line 15"/>
            <p:cNvSpPr>
              <a:spLocks noChangeShapeType="1"/>
            </p:cNvSpPr>
            <p:nvPr/>
          </p:nvSpPr>
          <p:spPr bwMode="auto">
            <a:xfrm>
              <a:off x="3265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9" name="Line 16"/>
            <p:cNvSpPr>
              <a:spLocks noChangeShapeType="1"/>
            </p:cNvSpPr>
            <p:nvPr/>
          </p:nvSpPr>
          <p:spPr bwMode="auto">
            <a:xfrm>
              <a:off x="3327" y="1330"/>
              <a:ext cx="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0" name="Line 17"/>
            <p:cNvSpPr>
              <a:spLocks noChangeShapeType="1"/>
            </p:cNvSpPr>
            <p:nvPr/>
          </p:nvSpPr>
          <p:spPr bwMode="auto">
            <a:xfrm>
              <a:off x="3389" y="1330"/>
              <a:ext cx="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1" name="Line 18"/>
            <p:cNvSpPr>
              <a:spLocks noChangeShapeType="1"/>
            </p:cNvSpPr>
            <p:nvPr/>
          </p:nvSpPr>
          <p:spPr bwMode="auto">
            <a:xfrm>
              <a:off x="3451" y="1330"/>
              <a:ext cx="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2" name="Line 19"/>
            <p:cNvSpPr>
              <a:spLocks noChangeShapeType="1"/>
            </p:cNvSpPr>
            <p:nvPr/>
          </p:nvSpPr>
          <p:spPr bwMode="auto">
            <a:xfrm>
              <a:off x="3512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3" name="Line 20"/>
            <p:cNvSpPr>
              <a:spLocks noChangeShapeType="1"/>
            </p:cNvSpPr>
            <p:nvPr/>
          </p:nvSpPr>
          <p:spPr bwMode="auto">
            <a:xfrm>
              <a:off x="3574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4" name="Line 21"/>
            <p:cNvSpPr>
              <a:spLocks noChangeShapeType="1"/>
            </p:cNvSpPr>
            <p:nvPr/>
          </p:nvSpPr>
          <p:spPr bwMode="auto">
            <a:xfrm>
              <a:off x="3636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5" name="Line 22"/>
            <p:cNvSpPr>
              <a:spLocks noChangeShapeType="1"/>
            </p:cNvSpPr>
            <p:nvPr/>
          </p:nvSpPr>
          <p:spPr bwMode="auto">
            <a:xfrm>
              <a:off x="3698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6" name="Line 23"/>
            <p:cNvSpPr>
              <a:spLocks noChangeShapeType="1"/>
            </p:cNvSpPr>
            <p:nvPr/>
          </p:nvSpPr>
          <p:spPr bwMode="auto">
            <a:xfrm>
              <a:off x="3760" y="1330"/>
              <a:ext cx="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7" name="Line 24"/>
            <p:cNvSpPr>
              <a:spLocks noChangeShapeType="1"/>
            </p:cNvSpPr>
            <p:nvPr/>
          </p:nvSpPr>
          <p:spPr bwMode="auto">
            <a:xfrm>
              <a:off x="3822" y="1330"/>
              <a:ext cx="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8" name="Line 25"/>
            <p:cNvSpPr>
              <a:spLocks noChangeShapeType="1"/>
            </p:cNvSpPr>
            <p:nvPr/>
          </p:nvSpPr>
          <p:spPr bwMode="auto">
            <a:xfrm>
              <a:off x="3884" y="1330"/>
              <a:ext cx="2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29" name="Line 26"/>
            <p:cNvSpPr>
              <a:spLocks noChangeShapeType="1"/>
            </p:cNvSpPr>
            <p:nvPr/>
          </p:nvSpPr>
          <p:spPr bwMode="auto">
            <a:xfrm>
              <a:off x="3945" y="1330"/>
              <a:ext cx="2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30" name="Line 27"/>
            <p:cNvSpPr>
              <a:spLocks noChangeShapeType="1"/>
            </p:cNvSpPr>
            <p:nvPr/>
          </p:nvSpPr>
          <p:spPr bwMode="auto">
            <a:xfrm>
              <a:off x="4007" y="1330"/>
              <a:ext cx="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9878" name="Rectangle 28"/>
          <p:cNvSpPr>
            <a:spLocks noChangeArrowheads="1"/>
          </p:cNvSpPr>
          <p:nvPr/>
        </p:nvSpPr>
        <p:spPr bwMode="auto">
          <a:xfrm>
            <a:off x="6273800" y="212725"/>
            <a:ext cx="2984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NAME</a:t>
            </a:r>
            <a:endParaRPr lang="en-US">
              <a:latin typeface="Arial" charset="0"/>
            </a:endParaRPr>
          </a:p>
        </p:txBody>
      </p:sp>
      <p:sp>
        <p:nvSpPr>
          <p:cNvPr id="79879" name="Rectangle 29"/>
          <p:cNvSpPr>
            <a:spLocks noChangeArrowheads="1"/>
          </p:cNvSpPr>
          <p:nvPr/>
        </p:nvSpPr>
        <p:spPr bwMode="auto">
          <a:xfrm>
            <a:off x="6273800" y="354013"/>
            <a:ext cx="27622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DATE</a:t>
            </a:r>
            <a:endParaRPr lang="en-US">
              <a:latin typeface="Arial" charset="0"/>
            </a:endParaRPr>
          </a:p>
        </p:txBody>
      </p:sp>
      <p:sp>
        <p:nvSpPr>
          <p:cNvPr id="79880" name="Line 30"/>
          <p:cNvSpPr>
            <a:spLocks noChangeShapeType="1"/>
          </p:cNvSpPr>
          <p:nvPr/>
        </p:nvSpPr>
        <p:spPr bwMode="auto">
          <a:xfrm>
            <a:off x="6611938" y="288925"/>
            <a:ext cx="1768475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81" name="Rectangle 31"/>
          <p:cNvSpPr>
            <a:spLocks noChangeArrowheads="1"/>
          </p:cNvSpPr>
          <p:nvPr/>
        </p:nvSpPr>
        <p:spPr bwMode="auto">
          <a:xfrm>
            <a:off x="709613" y="223838"/>
            <a:ext cx="18748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 b="1">
                <a:solidFill>
                  <a:srgbClr val="000000"/>
                </a:solidFill>
                <a:latin typeface="Arial" charset="0"/>
              </a:rPr>
              <a:t>The Unit Organizer </a:t>
            </a:r>
            <a:endParaRPr lang="en-US">
              <a:latin typeface="Arial" charset="0"/>
            </a:endParaRPr>
          </a:p>
        </p:txBody>
      </p:sp>
      <p:sp>
        <p:nvSpPr>
          <p:cNvPr id="79882" name="Rectangle 32"/>
          <p:cNvSpPr>
            <a:spLocks noChangeArrowheads="1"/>
          </p:cNvSpPr>
          <p:nvPr/>
        </p:nvSpPr>
        <p:spPr bwMode="auto">
          <a:xfrm>
            <a:off x="4081463" y="322263"/>
            <a:ext cx="8747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BIGGER PICTURE</a:t>
            </a:r>
            <a:endParaRPr lang="en-US">
              <a:latin typeface="Arial" charset="0"/>
            </a:endParaRPr>
          </a:p>
        </p:txBody>
      </p:sp>
      <p:sp>
        <p:nvSpPr>
          <p:cNvPr id="79883" name="Rectangle 33"/>
          <p:cNvSpPr>
            <a:spLocks noChangeArrowheads="1"/>
          </p:cNvSpPr>
          <p:nvPr/>
        </p:nvSpPr>
        <p:spPr bwMode="auto">
          <a:xfrm>
            <a:off x="1265238" y="812800"/>
            <a:ext cx="53022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LAST UNIT</a:t>
            </a:r>
            <a:endParaRPr lang="en-US">
              <a:latin typeface="Arial" charset="0"/>
            </a:endParaRPr>
          </a:p>
        </p:txBody>
      </p:sp>
      <p:sp>
        <p:nvSpPr>
          <p:cNvPr id="79884" name="Rectangle 34"/>
          <p:cNvSpPr>
            <a:spLocks noChangeArrowheads="1"/>
          </p:cNvSpPr>
          <p:nvPr/>
        </p:nvSpPr>
        <p:spPr bwMode="auto">
          <a:xfrm>
            <a:off x="1778000" y="812800"/>
            <a:ext cx="536575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Arial" charset="0"/>
              </a:rPr>
              <a:t>/Experience</a:t>
            </a:r>
            <a:endParaRPr lang="en-US">
              <a:latin typeface="Arial" charset="0"/>
            </a:endParaRPr>
          </a:p>
        </p:txBody>
      </p:sp>
      <p:sp>
        <p:nvSpPr>
          <p:cNvPr id="79885" name="Rectangle 35"/>
          <p:cNvSpPr>
            <a:spLocks noChangeArrowheads="1"/>
          </p:cNvSpPr>
          <p:nvPr/>
        </p:nvSpPr>
        <p:spPr bwMode="auto">
          <a:xfrm>
            <a:off x="4397375" y="833438"/>
            <a:ext cx="857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0000"/>
                </a:solidFill>
                <a:latin typeface="Arial" charset="0"/>
              </a:rPr>
              <a:t>CURRENT UNIT</a:t>
            </a:r>
            <a:endParaRPr lang="en-US">
              <a:latin typeface="Arial" charset="0"/>
            </a:endParaRPr>
          </a:p>
        </p:txBody>
      </p:sp>
      <p:sp>
        <p:nvSpPr>
          <p:cNvPr id="79886" name="Rectangle 36"/>
          <p:cNvSpPr>
            <a:spLocks noChangeArrowheads="1"/>
          </p:cNvSpPr>
          <p:nvPr/>
        </p:nvSpPr>
        <p:spPr bwMode="auto">
          <a:xfrm>
            <a:off x="7081838" y="801688"/>
            <a:ext cx="5365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NEXT UNIT</a:t>
            </a:r>
            <a:endParaRPr lang="en-US">
              <a:latin typeface="Arial" charset="0"/>
            </a:endParaRPr>
          </a:p>
        </p:txBody>
      </p:sp>
      <p:sp>
        <p:nvSpPr>
          <p:cNvPr id="79887" name="Rectangle 37"/>
          <p:cNvSpPr>
            <a:spLocks noChangeArrowheads="1"/>
          </p:cNvSpPr>
          <p:nvPr/>
        </p:nvSpPr>
        <p:spPr bwMode="auto">
          <a:xfrm>
            <a:off x="7605713" y="801688"/>
            <a:ext cx="5365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Arial" charset="0"/>
              </a:rPr>
              <a:t>/Experience</a:t>
            </a:r>
            <a:endParaRPr lang="en-US">
              <a:latin typeface="Arial" charset="0"/>
            </a:endParaRPr>
          </a:p>
        </p:txBody>
      </p:sp>
      <p:sp>
        <p:nvSpPr>
          <p:cNvPr id="79888" name="Line 38"/>
          <p:cNvSpPr>
            <a:spLocks noChangeShapeType="1"/>
          </p:cNvSpPr>
          <p:nvPr/>
        </p:nvSpPr>
        <p:spPr bwMode="auto">
          <a:xfrm>
            <a:off x="752475" y="1216025"/>
            <a:ext cx="7670800" cy="15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89" name="Line 39"/>
          <p:cNvSpPr>
            <a:spLocks noChangeShapeType="1"/>
          </p:cNvSpPr>
          <p:nvPr/>
        </p:nvSpPr>
        <p:spPr bwMode="auto">
          <a:xfrm>
            <a:off x="741363" y="4784725"/>
            <a:ext cx="7672387" cy="1588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90" name="Line 40"/>
          <p:cNvSpPr>
            <a:spLocks noChangeShapeType="1"/>
          </p:cNvSpPr>
          <p:nvPr/>
        </p:nvSpPr>
        <p:spPr bwMode="auto">
          <a:xfrm>
            <a:off x="2803525" y="790575"/>
            <a:ext cx="1588" cy="4254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91" name="Line 41"/>
          <p:cNvSpPr>
            <a:spLocks noChangeShapeType="1"/>
          </p:cNvSpPr>
          <p:nvPr/>
        </p:nvSpPr>
        <p:spPr bwMode="auto">
          <a:xfrm>
            <a:off x="6437313" y="801688"/>
            <a:ext cx="1587" cy="425450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92" name="Arc 42"/>
          <p:cNvSpPr>
            <a:spLocks/>
          </p:cNvSpPr>
          <p:nvPr/>
        </p:nvSpPr>
        <p:spPr bwMode="auto">
          <a:xfrm>
            <a:off x="752475" y="485775"/>
            <a:ext cx="2046288" cy="315913"/>
          </a:xfrm>
          <a:custGeom>
            <a:avLst/>
            <a:gdLst>
              <a:gd name="T0" fmla="*/ 0 w 21600"/>
              <a:gd name="T1" fmla="*/ 315913 h 21600"/>
              <a:gd name="T2" fmla="*/ 2046288 w 21600"/>
              <a:gd name="T3" fmla="*/ 0 h 21600"/>
              <a:gd name="T4" fmla="*/ 2046288 w 21600"/>
              <a:gd name="T5" fmla="*/ 315913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70"/>
                  <a:pt x="9670" y="0"/>
                  <a:pt x="21599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93" name="Arc 43"/>
          <p:cNvSpPr>
            <a:spLocks/>
          </p:cNvSpPr>
          <p:nvPr/>
        </p:nvSpPr>
        <p:spPr bwMode="auto">
          <a:xfrm>
            <a:off x="741363" y="474663"/>
            <a:ext cx="2057400" cy="327025"/>
          </a:xfrm>
          <a:custGeom>
            <a:avLst/>
            <a:gdLst>
              <a:gd name="T0" fmla="*/ 0 w 21600"/>
              <a:gd name="T1" fmla="*/ 327025 h 21600"/>
              <a:gd name="T2" fmla="*/ 2057400 w 21600"/>
              <a:gd name="T3" fmla="*/ 0 h 21600"/>
              <a:gd name="T4" fmla="*/ 2057400 w 21600"/>
              <a:gd name="T5" fmla="*/ 327025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0" y="21600"/>
                </a:moveTo>
                <a:cubicBezTo>
                  <a:pt x="0" y="9670"/>
                  <a:pt x="9670" y="0"/>
                  <a:pt x="21599" y="0"/>
                </a:cubicBezTo>
              </a:path>
              <a:path w="21600" h="21600" stroke="0" extrusionOk="0">
                <a:moveTo>
                  <a:pt x="0" y="21600"/>
                </a:moveTo>
                <a:cubicBezTo>
                  <a:pt x="0" y="9670"/>
                  <a:pt x="9670" y="0"/>
                  <a:pt x="21599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94" name="Arc 44"/>
          <p:cNvSpPr>
            <a:spLocks/>
          </p:cNvSpPr>
          <p:nvPr/>
        </p:nvSpPr>
        <p:spPr bwMode="auto">
          <a:xfrm>
            <a:off x="6437313" y="474663"/>
            <a:ext cx="2008187" cy="322262"/>
          </a:xfrm>
          <a:custGeom>
            <a:avLst/>
            <a:gdLst>
              <a:gd name="T0" fmla="*/ 0 w 21616"/>
              <a:gd name="T1" fmla="*/ 15 h 21600"/>
              <a:gd name="T2" fmla="*/ 2008187 w 21616"/>
              <a:gd name="T3" fmla="*/ 320681 h 21600"/>
              <a:gd name="T4" fmla="*/ 1579 w 21616"/>
              <a:gd name="T5" fmla="*/ 322262 h 21600"/>
              <a:gd name="T6" fmla="*/ 0 60000 65536"/>
              <a:gd name="T7" fmla="*/ 0 60000 65536"/>
              <a:gd name="T8" fmla="*/ 0 60000 65536"/>
              <a:gd name="T9" fmla="*/ 0 w 21616"/>
              <a:gd name="T10" fmla="*/ 0 h 21600"/>
              <a:gd name="T11" fmla="*/ 21616 w 21616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16" h="21600" fill="none" extrusionOk="0">
                <a:moveTo>
                  <a:pt x="-1" y="0"/>
                </a:moveTo>
                <a:cubicBezTo>
                  <a:pt x="5" y="0"/>
                  <a:pt x="11" y="-1"/>
                  <a:pt x="17" y="0"/>
                </a:cubicBezTo>
                <a:cubicBezTo>
                  <a:pt x="11904" y="0"/>
                  <a:pt x="21558" y="9606"/>
                  <a:pt x="21616" y="21493"/>
                </a:cubicBezTo>
              </a:path>
              <a:path w="21616" h="21600" stroke="0" extrusionOk="0">
                <a:moveTo>
                  <a:pt x="-1" y="0"/>
                </a:moveTo>
                <a:cubicBezTo>
                  <a:pt x="5" y="0"/>
                  <a:pt x="11" y="-1"/>
                  <a:pt x="17" y="0"/>
                </a:cubicBezTo>
                <a:cubicBezTo>
                  <a:pt x="11904" y="0"/>
                  <a:pt x="21558" y="9606"/>
                  <a:pt x="21616" y="21493"/>
                </a:cubicBezTo>
                <a:lnTo>
                  <a:pt x="17" y="21600"/>
                </a:lnTo>
                <a:close/>
              </a:path>
            </a:pathLst>
          </a:cu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95" name="Line 45"/>
          <p:cNvSpPr>
            <a:spLocks noChangeShapeType="1"/>
          </p:cNvSpPr>
          <p:nvPr/>
        </p:nvSpPr>
        <p:spPr bwMode="auto">
          <a:xfrm>
            <a:off x="2794000" y="474663"/>
            <a:ext cx="3622675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9896" name="Group 46"/>
          <p:cNvGrpSpPr>
            <a:grpSpLocks/>
          </p:cNvGrpSpPr>
          <p:nvPr/>
        </p:nvGrpSpPr>
        <p:grpSpPr bwMode="auto">
          <a:xfrm>
            <a:off x="2794000" y="517525"/>
            <a:ext cx="1588" cy="230188"/>
            <a:chOff x="1760" y="326"/>
            <a:chExt cx="1" cy="145"/>
          </a:xfrm>
        </p:grpSpPr>
        <p:sp>
          <p:nvSpPr>
            <p:cNvPr id="80009" name="Line 47"/>
            <p:cNvSpPr>
              <a:spLocks noChangeShapeType="1"/>
            </p:cNvSpPr>
            <p:nvPr/>
          </p:nvSpPr>
          <p:spPr bwMode="auto">
            <a:xfrm>
              <a:off x="1760" y="326"/>
              <a:ext cx="1" cy="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0" name="Line 48"/>
            <p:cNvSpPr>
              <a:spLocks noChangeShapeType="1"/>
            </p:cNvSpPr>
            <p:nvPr/>
          </p:nvSpPr>
          <p:spPr bwMode="auto">
            <a:xfrm>
              <a:off x="1760" y="388"/>
              <a:ext cx="1" cy="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11" name="Line 49"/>
            <p:cNvSpPr>
              <a:spLocks noChangeShapeType="1"/>
            </p:cNvSpPr>
            <p:nvPr/>
          </p:nvSpPr>
          <p:spPr bwMode="auto">
            <a:xfrm>
              <a:off x="1760" y="450"/>
              <a:ext cx="1" cy="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897" name="Group 50"/>
          <p:cNvGrpSpPr>
            <a:grpSpLocks/>
          </p:cNvGrpSpPr>
          <p:nvPr/>
        </p:nvGrpSpPr>
        <p:grpSpPr bwMode="auto">
          <a:xfrm>
            <a:off x="6448425" y="528638"/>
            <a:ext cx="1588" cy="230187"/>
            <a:chOff x="4062" y="333"/>
            <a:chExt cx="1" cy="145"/>
          </a:xfrm>
        </p:grpSpPr>
        <p:sp>
          <p:nvSpPr>
            <p:cNvPr id="80006" name="Line 51"/>
            <p:cNvSpPr>
              <a:spLocks noChangeShapeType="1"/>
            </p:cNvSpPr>
            <p:nvPr/>
          </p:nvSpPr>
          <p:spPr bwMode="auto">
            <a:xfrm>
              <a:off x="4062" y="333"/>
              <a:ext cx="1" cy="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07" name="Line 52"/>
            <p:cNvSpPr>
              <a:spLocks noChangeShapeType="1"/>
            </p:cNvSpPr>
            <p:nvPr/>
          </p:nvSpPr>
          <p:spPr bwMode="auto">
            <a:xfrm>
              <a:off x="4062" y="395"/>
              <a:ext cx="1" cy="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08" name="Line 53"/>
            <p:cNvSpPr>
              <a:spLocks noChangeShapeType="1"/>
            </p:cNvSpPr>
            <p:nvPr/>
          </p:nvSpPr>
          <p:spPr bwMode="auto">
            <a:xfrm>
              <a:off x="4062" y="457"/>
              <a:ext cx="1" cy="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9898" name="Line 54"/>
          <p:cNvSpPr>
            <a:spLocks noChangeShapeType="1"/>
          </p:cNvSpPr>
          <p:nvPr/>
        </p:nvSpPr>
        <p:spPr bwMode="auto">
          <a:xfrm>
            <a:off x="741363" y="801688"/>
            <a:ext cx="1587" cy="534670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899" name="Line 55"/>
          <p:cNvSpPr>
            <a:spLocks noChangeShapeType="1"/>
          </p:cNvSpPr>
          <p:nvPr/>
        </p:nvSpPr>
        <p:spPr bwMode="auto">
          <a:xfrm>
            <a:off x="752475" y="6148388"/>
            <a:ext cx="7661275" cy="1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00" name="Line 56"/>
          <p:cNvSpPr>
            <a:spLocks noChangeShapeType="1"/>
          </p:cNvSpPr>
          <p:nvPr/>
        </p:nvSpPr>
        <p:spPr bwMode="auto">
          <a:xfrm>
            <a:off x="8423275" y="801688"/>
            <a:ext cx="1588" cy="5346700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01" name="Rectangle 57"/>
          <p:cNvSpPr>
            <a:spLocks noChangeArrowheads="1"/>
          </p:cNvSpPr>
          <p:nvPr/>
        </p:nvSpPr>
        <p:spPr bwMode="auto">
          <a:xfrm rot="-5400000">
            <a:off x="389732" y="5212556"/>
            <a:ext cx="10271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0000"/>
                </a:solidFill>
                <a:latin typeface="Arial" charset="0"/>
              </a:rPr>
              <a:t> UNIT SELF-TEST QUESTIONS</a:t>
            </a:r>
          </a:p>
        </p:txBody>
      </p:sp>
      <p:sp>
        <p:nvSpPr>
          <p:cNvPr id="79902" name="Rectangle 58"/>
          <p:cNvSpPr>
            <a:spLocks noChangeArrowheads="1"/>
          </p:cNvSpPr>
          <p:nvPr/>
        </p:nvSpPr>
        <p:spPr bwMode="auto">
          <a:xfrm rot="-5400000">
            <a:off x="979487" y="6081713"/>
            <a:ext cx="365125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eaVert"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79903" name="Rectangle 59"/>
          <p:cNvSpPr>
            <a:spLocks noChangeArrowheads="1"/>
          </p:cNvSpPr>
          <p:nvPr/>
        </p:nvSpPr>
        <p:spPr bwMode="auto">
          <a:xfrm rot="960000">
            <a:off x="5203825" y="1282700"/>
            <a:ext cx="4746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is about...</a:t>
            </a:r>
            <a:endParaRPr lang="en-US">
              <a:latin typeface="Arial" charset="0"/>
            </a:endParaRPr>
          </a:p>
        </p:txBody>
      </p:sp>
      <p:sp>
        <p:nvSpPr>
          <p:cNvPr id="79904" name="Line 60"/>
          <p:cNvSpPr>
            <a:spLocks noChangeShapeType="1"/>
          </p:cNvSpPr>
          <p:nvPr/>
        </p:nvSpPr>
        <p:spPr bwMode="auto">
          <a:xfrm>
            <a:off x="2378075" y="1227138"/>
            <a:ext cx="1588" cy="3557587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05" name="Line 61"/>
          <p:cNvSpPr>
            <a:spLocks noChangeShapeType="1"/>
          </p:cNvSpPr>
          <p:nvPr/>
        </p:nvSpPr>
        <p:spPr bwMode="auto">
          <a:xfrm>
            <a:off x="752475" y="1990725"/>
            <a:ext cx="1636713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06" name="Line 62"/>
          <p:cNvSpPr>
            <a:spLocks noChangeShapeType="1"/>
          </p:cNvSpPr>
          <p:nvPr/>
        </p:nvSpPr>
        <p:spPr bwMode="auto">
          <a:xfrm>
            <a:off x="752475" y="1739900"/>
            <a:ext cx="1636713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07" name="Line 63"/>
          <p:cNvSpPr>
            <a:spLocks noChangeShapeType="1"/>
          </p:cNvSpPr>
          <p:nvPr/>
        </p:nvSpPr>
        <p:spPr bwMode="auto">
          <a:xfrm>
            <a:off x="752475" y="2241550"/>
            <a:ext cx="1636713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08" name="Line 64"/>
          <p:cNvSpPr>
            <a:spLocks noChangeShapeType="1"/>
          </p:cNvSpPr>
          <p:nvPr/>
        </p:nvSpPr>
        <p:spPr bwMode="auto">
          <a:xfrm>
            <a:off x="763588" y="2482850"/>
            <a:ext cx="1614487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09" name="Line 65"/>
          <p:cNvSpPr>
            <a:spLocks noChangeShapeType="1"/>
          </p:cNvSpPr>
          <p:nvPr/>
        </p:nvSpPr>
        <p:spPr bwMode="auto">
          <a:xfrm flipH="1">
            <a:off x="763588" y="2744788"/>
            <a:ext cx="1625600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0" name="Line 66"/>
          <p:cNvSpPr>
            <a:spLocks noChangeShapeType="1"/>
          </p:cNvSpPr>
          <p:nvPr/>
        </p:nvSpPr>
        <p:spPr bwMode="auto">
          <a:xfrm>
            <a:off x="763588" y="3257550"/>
            <a:ext cx="1604962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1" name="Line 67"/>
          <p:cNvSpPr>
            <a:spLocks noChangeShapeType="1"/>
          </p:cNvSpPr>
          <p:nvPr/>
        </p:nvSpPr>
        <p:spPr bwMode="auto">
          <a:xfrm>
            <a:off x="763588" y="2995613"/>
            <a:ext cx="1614487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2" name="Line 68"/>
          <p:cNvSpPr>
            <a:spLocks noChangeShapeType="1"/>
          </p:cNvSpPr>
          <p:nvPr/>
        </p:nvSpPr>
        <p:spPr bwMode="auto">
          <a:xfrm>
            <a:off x="763588" y="3508375"/>
            <a:ext cx="1604962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3" name="Line 69"/>
          <p:cNvSpPr>
            <a:spLocks noChangeShapeType="1"/>
          </p:cNvSpPr>
          <p:nvPr/>
        </p:nvSpPr>
        <p:spPr bwMode="auto">
          <a:xfrm>
            <a:off x="741363" y="3759200"/>
            <a:ext cx="1627187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4" name="Line 70"/>
          <p:cNvSpPr>
            <a:spLocks noChangeShapeType="1"/>
          </p:cNvSpPr>
          <p:nvPr/>
        </p:nvSpPr>
        <p:spPr bwMode="auto">
          <a:xfrm flipH="1">
            <a:off x="752475" y="4010025"/>
            <a:ext cx="1616075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5" name="Line 71"/>
          <p:cNvSpPr>
            <a:spLocks noChangeShapeType="1"/>
          </p:cNvSpPr>
          <p:nvPr/>
        </p:nvSpPr>
        <p:spPr bwMode="auto">
          <a:xfrm>
            <a:off x="752475" y="4260850"/>
            <a:ext cx="1625600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6" name="Line 72"/>
          <p:cNvSpPr>
            <a:spLocks noChangeShapeType="1"/>
          </p:cNvSpPr>
          <p:nvPr/>
        </p:nvSpPr>
        <p:spPr bwMode="auto">
          <a:xfrm>
            <a:off x="1036638" y="1500188"/>
            <a:ext cx="1587" cy="46370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7" name="Line 73"/>
          <p:cNvSpPr>
            <a:spLocks noChangeShapeType="1"/>
          </p:cNvSpPr>
          <p:nvPr/>
        </p:nvSpPr>
        <p:spPr bwMode="auto">
          <a:xfrm>
            <a:off x="763588" y="1500188"/>
            <a:ext cx="1625600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18" name="Rectangle 74"/>
          <p:cNvSpPr>
            <a:spLocks noChangeArrowheads="1"/>
          </p:cNvSpPr>
          <p:nvPr/>
        </p:nvSpPr>
        <p:spPr bwMode="auto">
          <a:xfrm rot="5400000">
            <a:off x="8208963" y="5510213"/>
            <a:ext cx="2936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0000"/>
                </a:solidFill>
                <a:latin typeface="Arial" charset="0"/>
              </a:rPr>
              <a:t> UNIT </a:t>
            </a:r>
            <a:endParaRPr lang="en-US">
              <a:latin typeface="Arial" charset="0"/>
            </a:endParaRPr>
          </a:p>
        </p:txBody>
      </p:sp>
      <p:sp>
        <p:nvSpPr>
          <p:cNvPr id="79919" name="Rectangle 75"/>
          <p:cNvSpPr>
            <a:spLocks noChangeArrowheads="1"/>
          </p:cNvSpPr>
          <p:nvPr/>
        </p:nvSpPr>
        <p:spPr bwMode="auto">
          <a:xfrm rot="5400000">
            <a:off x="7764463" y="5508625"/>
            <a:ext cx="82391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800" b="1">
                <a:solidFill>
                  <a:srgbClr val="000000"/>
                </a:solidFill>
                <a:latin typeface="Arial" charset="0"/>
              </a:rPr>
              <a:t>RELATIONSHIPS</a:t>
            </a:r>
            <a:endParaRPr lang="en-US">
              <a:latin typeface="Arial" charset="0"/>
            </a:endParaRPr>
          </a:p>
        </p:txBody>
      </p:sp>
      <p:sp>
        <p:nvSpPr>
          <p:cNvPr id="79920" name="Rectangle 76"/>
          <p:cNvSpPr>
            <a:spLocks noChangeArrowheads="1"/>
          </p:cNvSpPr>
          <p:nvPr/>
        </p:nvSpPr>
        <p:spPr bwMode="auto">
          <a:xfrm>
            <a:off x="1112838" y="1281113"/>
            <a:ext cx="823912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UNIT SCHEDULE</a:t>
            </a:r>
            <a:endParaRPr lang="en-US">
              <a:latin typeface="Arial" charset="0"/>
            </a:endParaRPr>
          </a:p>
        </p:txBody>
      </p:sp>
      <p:sp>
        <p:nvSpPr>
          <p:cNvPr id="79921" name="Line 77"/>
          <p:cNvSpPr>
            <a:spLocks noChangeShapeType="1"/>
          </p:cNvSpPr>
          <p:nvPr/>
        </p:nvSpPr>
        <p:spPr bwMode="auto">
          <a:xfrm>
            <a:off x="752475" y="4511675"/>
            <a:ext cx="1616075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22" name="Line 78"/>
          <p:cNvSpPr>
            <a:spLocks noChangeShapeType="1"/>
          </p:cNvSpPr>
          <p:nvPr/>
        </p:nvSpPr>
        <p:spPr bwMode="auto">
          <a:xfrm>
            <a:off x="6853238" y="4806950"/>
            <a:ext cx="1587" cy="1330325"/>
          </a:xfrm>
          <a:prstGeom prst="line">
            <a:avLst/>
          </a:prstGeom>
          <a:noFill/>
          <a:ln w="222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23" name="Line 79"/>
          <p:cNvSpPr>
            <a:spLocks noChangeShapeType="1"/>
          </p:cNvSpPr>
          <p:nvPr/>
        </p:nvSpPr>
        <p:spPr bwMode="auto">
          <a:xfrm>
            <a:off x="6862763" y="5156200"/>
            <a:ext cx="1233487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24" name="Line 80"/>
          <p:cNvSpPr>
            <a:spLocks noChangeShapeType="1"/>
          </p:cNvSpPr>
          <p:nvPr/>
        </p:nvSpPr>
        <p:spPr bwMode="auto">
          <a:xfrm>
            <a:off x="6862763" y="5472113"/>
            <a:ext cx="1222375" cy="1587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25" name="Line 81"/>
          <p:cNvSpPr>
            <a:spLocks noChangeShapeType="1"/>
          </p:cNvSpPr>
          <p:nvPr/>
        </p:nvSpPr>
        <p:spPr bwMode="auto">
          <a:xfrm>
            <a:off x="6862763" y="5788025"/>
            <a:ext cx="1222375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26" name="Line 82"/>
          <p:cNvSpPr>
            <a:spLocks noChangeShapeType="1"/>
          </p:cNvSpPr>
          <p:nvPr/>
        </p:nvSpPr>
        <p:spPr bwMode="auto">
          <a:xfrm>
            <a:off x="8096250" y="4806950"/>
            <a:ext cx="1588" cy="13303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27" name="Line 83"/>
          <p:cNvSpPr>
            <a:spLocks noChangeShapeType="1"/>
          </p:cNvSpPr>
          <p:nvPr/>
        </p:nvSpPr>
        <p:spPr bwMode="auto">
          <a:xfrm>
            <a:off x="741363" y="790575"/>
            <a:ext cx="7693025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28" name="Rectangle 84"/>
          <p:cNvSpPr>
            <a:spLocks noChangeArrowheads="1"/>
          </p:cNvSpPr>
          <p:nvPr/>
        </p:nvSpPr>
        <p:spPr bwMode="auto">
          <a:xfrm>
            <a:off x="2814638" y="801688"/>
            <a:ext cx="3633787" cy="403225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29" name="Rectangle 85"/>
          <p:cNvSpPr>
            <a:spLocks noChangeArrowheads="1"/>
          </p:cNvSpPr>
          <p:nvPr/>
        </p:nvSpPr>
        <p:spPr bwMode="auto">
          <a:xfrm>
            <a:off x="2794000" y="779463"/>
            <a:ext cx="3676650" cy="447675"/>
          </a:xfrm>
          <a:prstGeom prst="rect">
            <a:avLst/>
          </a:prstGeom>
          <a:noFill/>
          <a:ln w="42863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30" name="Rectangle 86"/>
          <p:cNvSpPr>
            <a:spLocks noChangeArrowheads="1"/>
          </p:cNvSpPr>
          <p:nvPr/>
        </p:nvSpPr>
        <p:spPr bwMode="auto">
          <a:xfrm>
            <a:off x="2706688" y="1281113"/>
            <a:ext cx="4905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UNIT MAP</a:t>
            </a:r>
            <a:endParaRPr lang="en-US">
              <a:latin typeface="Arial" charset="0"/>
            </a:endParaRPr>
          </a:p>
        </p:txBody>
      </p:sp>
      <p:sp>
        <p:nvSpPr>
          <p:cNvPr id="79931" name="Rectangle 87"/>
          <p:cNvSpPr>
            <a:spLocks noChangeArrowheads="1"/>
          </p:cNvSpPr>
          <p:nvPr/>
        </p:nvSpPr>
        <p:spPr bwMode="auto">
          <a:xfrm>
            <a:off x="4059238" y="835025"/>
            <a:ext cx="857250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 b="1">
                <a:solidFill>
                  <a:srgbClr val="000000"/>
                </a:solidFill>
                <a:latin typeface="Arial" charset="0"/>
              </a:rPr>
              <a:t>CURRENT UNIT</a:t>
            </a:r>
            <a:endParaRPr lang="en-US">
              <a:latin typeface="Arial" charset="0"/>
            </a:endParaRPr>
          </a:p>
        </p:txBody>
      </p:sp>
      <p:sp>
        <p:nvSpPr>
          <p:cNvPr id="79932" name="Oval 88"/>
          <p:cNvSpPr>
            <a:spLocks noChangeArrowheads="1"/>
          </p:cNvSpPr>
          <p:nvPr/>
        </p:nvSpPr>
        <p:spPr bwMode="auto">
          <a:xfrm>
            <a:off x="2847975" y="846138"/>
            <a:ext cx="152400" cy="141287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33" name="Oval 89"/>
          <p:cNvSpPr>
            <a:spLocks noChangeArrowheads="1"/>
          </p:cNvSpPr>
          <p:nvPr/>
        </p:nvSpPr>
        <p:spPr bwMode="auto">
          <a:xfrm>
            <a:off x="796925" y="812800"/>
            <a:ext cx="152400" cy="152400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34" name="Oval 90"/>
          <p:cNvSpPr>
            <a:spLocks noChangeArrowheads="1"/>
          </p:cNvSpPr>
          <p:nvPr/>
        </p:nvSpPr>
        <p:spPr bwMode="auto">
          <a:xfrm>
            <a:off x="6503988" y="812800"/>
            <a:ext cx="152400" cy="141288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35" name="Oval 91"/>
          <p:cNvSpPr>
            <a:spLocks noChangeArrowheads="1"/>
          </p:cNvSpPr>
          <p:nvPr/>
        </p:nvSpPr>
        <p:spPr bwMode="auto">
          <a:xfrm>
            <a:off x="2433638" y="1271588"/>
            <a:ext cx="152400" cy="152400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36" name="Oval 92"/>
          <p:cNvSpPr>
            <a:spLocks noChangeArrowheads="1"/>
          </p:cNvSpPr>
          <p:nvPr/>
        </p:nvSpPr>
        <p:spPr bwMode="auto">
          <a:xfrm>
            <a:off x="8228013" y="4838700"/>
            <a:ext cx="152400" cy="153988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37" name="Oval 93"/>
          <p:cNvSpPr>
            <a:spLocks noChangeArrowheads="1"/>
          </p:cNvSpPr>
          <p:nvPr/>
        </p:nvSpPr>
        <p:spPr bwMode="auto">
          <a:xfrm>
            <a:off x="808038" y="5908675"/>
            <a:ext cx="152400" cy="152400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38" name="Oval 94"/>
          <p:cNvSpPr>
            <a:spLocks noChangeArrowheads="1"/>
          </p:cNvSpPr>
          <p:nvPr/>
        </p:nvSpPr>
        <p:spPr bwMode="auto">
          <a:xfrm>
            <a:off x="808038" y="1260475"/>
            <a:ext cx="152400" cy="152400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39" name="Rectangle 95"/>
          <p:cNvSpPr>
            <a:spLocks noChangeArrowheads="1"/>
          </p:cNvSpPr>
          <p:nvPr/>
        </p:nvSpPr>
        <p:spPr bwMode="auto">
          <a:xfrm>
            <a:off x="2890838" y="85566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1</a:t>
            </a:r>
            <a:endParaRPr lang="en-US">
              <a:latin typeface="Arial" charset="0"/>
            </a:endParaRPr>
          </a:p>
        </p:txBody>
      </p:sp>
      <p:sp>
        <p:nvSpPr>
          <p:cNvPr id="79940" name="Rectangle 96"/>
          <p:cNvSpPr>
            <a:spLocks noChangeArrowheads="1"/>
          </p:cNvSpPr>
          <p:nvPr/>
        </p:nvSpPr>
        <p:spPr bwMode="auto">
          <a:xfrm>
            <a:off x="6546850" y="82391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3</a:t>
            </a:r>
            <a:endParaRPr lang="en-US">
              <a:latin typeface="Arial" charset="0"/>
            </a:endParaRPr>
          </a:p>
        </p:txBody>
      </p:sp>
      <p:sp>
        <p:nvSpPr>
          <p:cNvPr id="79941" name="Rectangle 97"/>
          <p:cNvSpPr>
            <a:spLocks noChangeArrowheads="1"/>
          </p:cNvSpPr>
          <p:nvPr/>
        </p:nvSpPr>
        <p:spPr bwMode="auto">
          <a:xfrm>
            <a:off x="839788" y="82391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2</a:t>
            </a:r>
            <a:endParaRPr lang="en-US">
              <a:latin typeface="Arial" charset="0"/>
            </a:endParaRPr>
          </a:p>
        </p:txBody>
      </p:sp>
      <p:sp>
        <p:nvSpPr>
          <p:cNvPr id="79942" name="Oval 98"/>
          <p:cNvSpPr>
            <a:spLocks noChangeArrowheads="1"/>
          </p:cNvSpPr>
          <p:nvPr/>
        </p:nvSpPr>
        <p:spPr bwMode="auto">
          <a:xfrm>
            <a:off x="3884613" y="300038"/>
            <a:ext cx="152400" cy="152400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43" name="Rectangle 99"/>
          <p:cNvSpPr>
            <a:spLocks noChangeArrowheads="1"/>
          </p:cNvSpPr>
          <p:nvPr/>
        </p:nvSpPr>
        <p:spPr bwMode="auto">
          <a:xfrm>
            <a:off x="3917950" y="32226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4</a:t>
            </a:r>
            <a:endParaRPr lang="en-US">
              <a:latin typeface="Arial" charset="0"/>
            </a:endParaRPr>
          </a:p>
        </p:txBody>
      </p:sp>
      <p:sp>
        <p:nvSpPr>
          <p:cNvPr id="79944" name="Rectangle 100"/>
          <p:cNvSpPr>
            <a:spLocks noChangeArrowheads="1"/>
          </p:cNvSpPr>
          <p:nvPr/>
        </p:nvSpPr>
        <p:spPr bwMode="auto">
          <a:xfrm>
            <a:off x="2487613" y="1303338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5</a:t>
            </a:r>
            <a:endParaRPr lang="en-US">
              <a:latin typeface="Arial" charset="0"/>
            </a:endParaRPr>
          </a:p>
        </p:txBody>
      </p:sp>
      <p:sp>
        <p:nvSpPr>
          <p:cNvPr id="79945" name="Rectangle 101"/>
          <p:cNvSpPr>
            <a:spLocks noChangeArrowheads="1"/>
          </p:cNvSpPr>
          <p:nvPr/>
        </p:nvSpPr>
        <p:spPr bwMode="auto">
          <a:xfrm>
            <a:off x="8281988" y="4872038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6</a:t>
            </a:r>
            <a:endParaRPr lang="en-US">
              <a:latin typeface="Arial" charset="0"/>
            </a:endParaRPr>
          </a:p>
        </p:txBody>
      </p:sp>
      <p:sp>
        <p:nvSpPr>
          <p:cNvPr id="79946" name="Rectangle 102"/>
          <p:cNvSpPr>
            <a:spLocks noChangeArrowheads="1"/>
          </p:cNvSpPr>
          <p:nvPr/>
        </p:nvSpPr>
        <p:spPr bwMode="auto">
          <a:xfrm>
            <a:off x="850900" y="5930900"/>
            <a:ext cx="57150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7</a:t>
            </a:r>
            <a:endParaRPr lang="en-US">
              <a:latin typeface="Arial" charset="0"/>
            </a:endParaRPr>
          </a:p>
        </p:txBody>
      </p:sp>
      <p:sp>
        <p:nvSpPr>
          <p:cNvPr id="79947" name="Rectangle 103"/>
          <p:cNvSpPr>
            <a:spLocks noChangeArrowheads="1"/>
          </p:cNvSpPr>
          <p:nvPr/>
        </p:nvSpPr>
        <p:spPr bwMode="auto">
          <a:xfrm>
            <a:off x="850900" y="1281113"/>
            <a:ext cx="5715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 b="1">
                <a:solidFill>
                  <a:srgbClr val="000000"/>
                </a:solidFill>
                <a:latin typeface="Arial" charset="0"/>
              </a:rPr>
              <a:t>8</a:t>
            </a:r>
            <a:endParaRPr lang="en-US">
              <a:latin typeface="Arial" charset="0"/>
            </a:endParaRPr>
          </a:p>
        </p:txBody>
      </p:sp>
      <p:sp>
        <p:nvSpPr>
          <p:cNvPr id="79948" name="Line 104"/>
          <p:cNvSpPr>
            <a:spLocks noChangeShapeType="1"/>
          </p:cNvSpPr>
          <p:nvPr/>
        </p:nvSpPr>
        <p:spPr bwMode="auto">
          <a:xfrm>
            <a:off x="6611938" y="441325"/>
            <a:ext cx="1768475" cy="158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49" name="Rectangle 105"/>
          <p:cNvSpPr>
            <a:spLocks noChangeArrowheads="1"/>
          </p:cNvSpPr>
          <p:nvPr/>
        </p:nvSpPr>
        <p:spPr bwMode="auto">
          <a:xfrm>
            <a:off x="6873875" y="12541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79950" name="Rectangle 106"/>
          <p:cNvSpPr>
            <a:spLocks noChangeArrowheads="1"/>
          </p:cNvSpPr>
          <p:nvPr/>
        </p:nvSpPr>
        <p:spPr bwMode="auto">
          <a:xfrm>
            <a:off x="6921500" y="2794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sp>
        <p:nvSpPr>
          <p:cNvPr id="79951" name="Rectangle 107"/>
          <p:cNvSpPr>
            <a:spLocks noChangeArrowheads="1"/>
          </p:cNvSpPr>
          <p:nvPr/>
        </p:nvSpPr>
        <p:spPr bwMode="auto">
          <a:xfrm>
            <a:off x="796925" y="2055813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Arial" charset="0"/>
            </a:endParaRPr>
          </a:p>
        </p:txBody>
      </p:sp>
      <p:grpSp>
        <p:nvGrpSpPr>
          <p:cNvPr id="79952" name="Group 214"/>
          <p:cNvGrpSpPr>
            <a:grpSpLocks/>
          </p:cNvGrpSpPr>
          <p:nvPr/>
        </p:nvGrpSpPr>
        <p:grpSpPr bwMode="auto">
          <a:xfrm>
            <a:off x="2203450" y="593725"/>
            <a:ext cx="1235075" cy="87313"/>
            <a:chOff x="1388" y="374"/>
            <a:chExt cx="778" cy="55"/>
          </a:xfrm>
        </p:grpSpPr>
        <p:sp>
          <p:nvSpPr>
            <p:cNvPr id="80004" name="Freeform 109"/>
            <p:cNvSpPr>
              <a:spLocks/>
            </p:cNvSpPr>
            <p:nvPr/>
          </p:nvSpPr>
          <p:spPr bwMode="auto">
            <a:xfrm>
              <a:off x="1388" y="374"/>
              <a:ext cx="117" cy="55"/>
            </a:xfrm>
            <a:custGeom>
              <a:avLst/>
              <a:gdLst>
                <a:gd name="T0" fmla="*/ 0 w 117"/>
                <a:gd name="T1" fmla="*/ 28 h 55"/>
                <a:gd name="T2" fmla="*/ 117 w 117"/>
                <a:gd name="T3" fmla="*/ 0 h 55"/>
                <a:gd name="T4" fmla="*/ 117 w 117"/>
                <a:gd name="T5" fmla="*/ 28 h 55"/>
                <a:gd name="T6" fmla="*/ 117 w 117"/>
                <a:gd name="T7" fmla="*/ 55 h 55"/>
                <a:gd name="T8" fmla="*/ 0 w 117"/>
                <a:gd name="T9" fmla="*/ 28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55"/>
                <a:gd name="T17" fmla="*/ 117 w 11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55">
                  <a:moveTo>
                    <a:pt x="0" y="28"/>
                  </a:moveTo>
                  <a:lnTo>
                    <a:pt x="117" y="0"/>
                  </a:lnTo>
                  <a:lnTo>
                    <a:pt x="117" y="28"/>
                  </a:lnTo>
                  <a:lnTo>
                    <a:pt x="117" y="5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05" name="Line 110"/>
            <p:cNvSpPr>
              <a:spLocks noChangeShapeType="1"/>
            </p:cNvSpPr>
            <p:nvPr/>
          </p:nvSpPr>
          <p:spPr bwMode="auto">
            <a:xfrm flipH="1">
              <a:off x="1498" y="395"/>
              <a:ext cx="66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9953" name="Group 213"/>
          <p:cNvGrpSpPr>
            <a:grpSpLocks/>
          </p:cNvGrpSpPr>
          <p:nvPr/>
        </p:nvGrpSpPr>
        <p:grpSpPr bwMode="auto">
          <a:xfrm>
            <a:off x="5527675" y="569913"/>
            <a:ext cx="1425575" cy="87312"/>
            <a:chOff x="3482" y="359"/>
            <a:chExt cx="898" cy="55"/>
          </a:xfrm>
        </p:grpSpPr>
        <p:sp>
          <p:nvSpPr>
            <p:cNvPr id="80002" name="Freeform 112"/>
            <p:cNvSpPr>
              <a:spLocks/>
            </p:cNvSpPr>
            <p:nvPr/>
          </p:nvSpPr>
          <p:spPr bwMode="auto">
            <a:xfrm flipH="1">
              <a:off x="4263" y="359"/>
              <a:ext cx="117" cy="55"/>
            </a:xfrm>
            <a:custGeom>
              <a:avLst/>
              <a:gdLst>
                <a:gd name="T0" fmla="*/ 0 w 117"/>
                <a:gd name="T1" fmla="*/ 28 h 55"/>
                <a:gd name="T2" fmla="*/ 117 w 117"/>
                <a:gd name="T3" fmla="*/ 0 h 55"/>
                <a:gd name="T4" fmla="*/ 117 w 117"/>
                <a:gd name="T5" fmla="*/ 28 h 55"/>
                <a:gd name="T6" fmla="*/ 117 w 117"/>
                <a:gd name="T7" fmla="*/ 55 h 55"/>
                <a:gd name="T8" fmla="*/ 0 w 117"/>
                <a:gd name="T9" fmla="*/ 28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55"/>
                <a:gd name="T17" fmla="*/ 117 w 11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55">
                  <a:moveTo>
                    <a:pt x="0" y="28"/>
                  </a:moveTo>
                  <a:lnTo>
                    <a:pt x="117" y="0"/>
                  </a:lnTo>
                  <a:lnTo>
                    <a:pt x="117" y="28"/>
                  </a:lnTo>
                  <a:lnTo>
                    <a:pt x="117" y="5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003" name="Line 113"/>
            <p:cNvSpPr>
              <a:spLocks noChangeShapeType="1"/>
            </p:cNvSpPr>
            <p:nvPr/>
          </p:nvSpPr>
          <p:spPr bwMode="auto">
            <a:xfrm>
              <a:off x="3482" y="380"/>
              <a:ext cx="788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9954" name="Line 164"/>
          <p:cNvSpPr>
            <a:spLocks noChangeShapeType="1"/>
          </p:cNvSpPr>
          <p:nvPr/>
        </p:nvSpPr>
        <p:spPr bwMode="auto">
          <a:xfrm flipH="1" flipV="1">
            <a:off x="6370638" y="2146300"/>
            <a:ext cx="525462" cy="214313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55" name="Line 165"/>
          <p:cNvSpPr>
            <a:spLocks noChangeShapeType="1"/>
          </p:cNvSpPr>
          <p:nvPr/>
        </p:nvSpPr>
        <p:spPr bwMode="auto">
          <a:xfrm flipH="1">
            <a:off x="4819650" y="2387600"/>
            <a:ext cx="357188" cy="376238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56" name="Line 166"/>
          <p:cNvSpPr>
            <a:spLocks noChangeShapeType="1"/>
          </p:cNvSpPr>
          <p:nvPr/>
        </p:nvSpPr>
        <p:spPr bwMode="auto">
          <a:xfrm flipH="1" flipV="1">
            <a:off x="5792788" y="2392363"/>
            <a:ext cx="338137" cy="33972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57" name="Rectangle 167"/>
          <p:cNvSpPr>
            <a:spLocks noChangeArrowheads="1"/>
          </p:cNvSpPr>
          <p:nvPr/>
        </p:nvSpPr>
        <p:spPr bwMode="auto">
          <a:xfrm>
            <a:off x="3535363" y="930275"/>
            <a:ext cx="252253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Sand" pitchFamily="-48" charset="0"/>
              </a:rPr>
              <a:t>Working with Decimals</a:t>
            </a:r>
            <a:endParaRPr lang="en-US">
              <a:latin typeface="Sand" pitchFamily="-48" charset="0"/>
            </a:endParaRPr>
          </a:p>
        </p:txBody>
      </p:sp>
      <p:sp>
        <p:nvSpPr>
          <p:cNvPr id="79958" name="Line 168"/>
          <p:cNvSpPr>
            <a:spLocks noChangeShapeType="1"/>
          </p:cNvSpPr>
          <p:nvPr/>
        </p:nvSpPr>
        <p:spPr bwMode="auto">
          <a:xfrm flipH="1">
            <a:off x="4000500" y="2098675"/>
            <a:ext cx="534988" cy="295275"/>
          </a:xfrm>
          <a:prstGeom prst="line">
            <a:avLst/>
          </a:prstGeom>
          <a:noFill/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59" name="Oval 169"/>
          <p:cNvSpPr>
            <a:spLocks noChangeArrowheads="1"/>
          </p:cNvSpPr>
          <p:nvPr/>
        </p:nvSpPr>
        <p:spPr bwMode="auto">
          <a:xfrm>
            <a:off x="3028950" y="2197100"/>
            <a:ext cx="1069975" cy="557213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60" name="Oval 170"/>
          <p:cNvSpPr>
            <a:spLocks noChangeArrowheads="1"/>
          </p:cNvSpPr>
          <p:nvPr/>
        </p:nvSpPr>
        <p:spPr bwMode="auto">
          <a:xfrm>
            <a:off x="4186238" y="2655888"/>
            <a:ext cx="1071562" cy="557212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61" name="Oval 171"/>
          <p:cNvSpPr>
            <a:spLocks noChangeArrowheads="1"/>
          </p:cNvSpPr>
          <p:nvPr/>
        </p:nvSpPr>
        <p:spPr bwMode="auto">
          <a:xfrm>
            <a:off x="6742113" y="2185988"/>
            <a:ext cx="1071562" cy="557212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62" name="Oval 172"/>
          <p:cNvSpPr>
            <a:spLocks noChangeArrowheads="1"/>
          </p:cNvSpPr>
          <p:nvPr/>
        </p:nvSpPr>
        <p:spPr bwMode="auto">
          <a:xfrm>
            <a:off x="5748338" y="2655888"/>
            <a:ext cx="1071562" cy="557212"/>
          </a:xfrm>
          <a:prstGeom prst="ellipse">
            <a:avLst/>
          </a:prstGeom>
          <a:solidFill>
            <a:srgbClr val="FFFFFF"/>
          </a:solidFill>
          <a:ln w="11113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9963" name="Rectangle 173"/>
          <p:cNvSpPr>
            <a:spLocks noChangeArrowheads="1"/>
          </p:cNvSpPr>
          <p:nvPr/>
        </p:nvSpPr>
        <p:spPr bwMode="auto">
          <a:xfrm>
            <a:off x="4595813" y="1630363"/>
            <a:ext cx="1851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000">
                <a:solidFill>
                  <a:srgbClr val="000000"/>
                </a:solidFill>
                <a:latin typeface="Sand" pitchFamily="-48" charset="0"/>
              </a:rPr>
              <a:t>Expressing number </a:t>
            </a:r>
          </a:p>
          <a:p>
            <a:pPr algn="ctr"/>
            <a:r>
              <a:rPr lang="en-US" sz="1000">
                <a:solidFill>
                  <a:srgbClr val="000000"/>
                </a:solidFill>
                <a:latin typeface="Sand" pitchFamily="-48" charset="0"/>
              </a:rPr>
              <a:t>values in relation to “10” </a:t>
            </a:r>
          </a:p>
        </p:txBody>
      </p:sp>
      <p:sp>
        <p:nvSpPr>
          <p:cNvPr id="79964" name="Rectangle 176"/>
          <p:cNvSpPr>
            <a:spLocks noChangeArrowheads="1"/>
          </p:cNvSpPr>
          <p:nvPr/>
        </p:nvSpPr>
        <p:spPr bwMode="auto">
          <a:xfrm>
            <a:off x="5154613" y="2154238"/>
            <a:ext cx="733425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Sand" pitchFamily="-48" charset="0"/>
              </a:rPr>
              <a:t>pp. 54-72</a:t>
            </a:r>
            <a:endParaRPr lang="en-US">
              <a:latin typeface="Sand" pitchFamily="-48" charset="0"/>
            </a:endParaRPr>
          </a:p>
        </p:txBody>
      </p:sp>
      <p:sp>
        <p:nvSpPr>
          <p:cNvPr id="79965" name="Rectangle 177"/>
          <p:cNvSpPr>
            <a:spLocks noChangeArrowheads="1"/>
          </p:cNvSpPr>
          <p:nvPr/>
        </p:nvSpPr>
        <p:spPr bwMode="auto">
          <a:xfrm>
            <a:off x="3278188" y="2286000"/>
            <a:ext cx="5080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pPr algn="ctr"/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word </a:t>
            </a:r>
          </a:p>
          <a:p>
            <a:pPr algn="ctr"/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names</a:t>
            </a:r>
            <a:endParaRPr lang="en-US">
              <a:latin typeface="Sand" pitchFamily="-48" charset="0"/>
            </a:endParaRPr>
          </a:p>
        </p:txBody>
      </p:sp>
      <p:sp>
        <p:nvSpPr>
          <p:cNvPr id="79966" name="Rectangle 178"/>
          <p:cNvSpPr>
            <a:spLocks noChangeArrowheads="1"/>
          </p:cNvSpPr>
          <p:nvPr/>
        </p:nvSpPr>
        <p:spPr bwMode="auto">
          <a:xfrm>
            <a:off x="4383088" y="2838450"/>
            <a:ext cx="7366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rounding</a:t>
            </a:r>
            <a:endParaRPr lang="en-US">
              <a:latin typeface="Sand" pitchFamily="-48" charset="0"/>
            </a:endParaRPr>
          </a:p>
        </p:txBody>
      </p:sp>
      <p:sp>
        <p:nvSpPr>
          <p:cNvPr id="79967" name="Rectangle 179"/>
          <p:cNvSpPr>
            <a:spLocks noChangeArrowheads="1"/>
          </p:cNvSpPr>
          <p:nvPr/>
        </p:nvSpPr>
        <p:spPr bwMode="auto">
          <a:xfrm>
            <a:off x="5856288" y="2852738"/>
            <a:ext cx="7493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fractions</a:t>
            </a:r>
            <a:endParaRPr lang="en-US">
              <a:latin typeface="Sand" pitchFamily="-48" charset="0"/>
            </a:endParaRPr>
          </a:p>
        </p:txBody>
      </p:sp>
      <p:sp>
        <p:nvSpPr>
          <p:cNvPr id="79968" name="Rectangle 180"/>
          <p:cNvSpPr>
            <a:spLocks noChangeArrowheads="1"/>
          </p:cNvSpPr>
          <p:nvPr/>
        </p:nvSpPr>
        <p:spPr bwMode="auto">
          <a:xfrm>
            <a:off x="6951663" y="2376488"/>
            <a:ext cx="7239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percents</a:t>
            </a:r>
            <a:endParaRPr lang="en-US">
              <a:latin typeface="Sand" pitchFamily="-48" charset="0"/>
            </a:endParaRPr>
          </a:p>
        </p:txBody>
      </p:sp>
      <p:sp>
        <p:nvSpPr>
          <p:cNvPr id="79969" name="Rectangle 181"/>
          <p:cNvSpPr>
            <a:spLocks noChangeArrowheads="1"/>
          </p:cNvSpPr>
          <p:nvPr/>
        </p:nvSpPr>
        <p:spPr bwMode="auto">
          <a:xfrm>
            <a:off x="3989388" y="2119313"/>
            <a:ext cx="4397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through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70" name="Rectangle 182"/>
          <p:cNvSpPr>
            <a:spLocks noChangeArrowheads="1"/>
          </p:cNvSpPr>
          <p:nvPr/>
        </p:nvSpPr>
        <p:spPr bwMode="auto">
          <a:xfrm>
            <a:off x="4819650" y="2468563"/>
            <a:ext cx="13493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by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71" name="Rectangle 183"/>
          <p:cNvSpPr>
            <a:spLocks noChangeArrowheads="1"/>
          </p:cNvSpPr>
          <p:nvPr/>
        </p:nvSpPr>
        <p:spPr bwMode="auto">
          <a:xfrm>
            <a:off x="5989638" y="2459038"/>
            <a:ext cx="2540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with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72" name="Rectangle 184"/>
          <p:cNvSpPr>
            <a:spLocks noChangeArrowheads="1"/>
          </p:cNvSpPr>
          <p:nvPr/>
        </p:nvSpPr>
        <p:spPr bwMode="auto">
          <a:xfrm>
            <a:off x="6524625" y="2097088"/>
            <a:ext cx="2540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with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73" name="Rectangle 185"/>
          <p:cNvSpPr>
            <a:spLocks noChangeArrowheads="1"/>
          </p:cNvSpPr>
          <p:nvPr/>
        </p:nvSpPr>
        <p:spPr bwMode="auto">
          <a:xfrm>
            <a:off x="1258888" y="4949825"/>
            <a:ext cx="35687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How can rounding help us solve problems?</a:t>
            </a:r>
            <a:endParaRPr lang="en-US">
              <a:latin typeface="Sand" pitchFamily="-48" charset="0"/>
            </a:endParaRPr>
          </a:p>
        </p:txBody>
      </p:sp>
      <p:sp>
        <p:nvSpPr>
          <p:cNvPr id="79974" name="Rectangle 186"/>
          <p:cNvSpPr>
            <a:spLocks noChangeArrowheads="1"/>
          </p:cNvSpPr>
          <p:nvPr/>
        </p:nvSpPr>
        <p:spPr bwMode="auto">
          <a:xfrm>
            <a:off x="1258888" y="5157788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Comic Sans MS" pitchFamily="-112" charset="0"/>
            </a:endParaRPr>
          </a:p>
        </p:txBody>
      </p:sp>
      <p:sp>
        <p:nvSpPr>
          <p:cNvPr id="79975" name="Rectangle 187"/>
          <p:cNvSpPr>
            <a:spLocks noChangeArrowheads="1"/>
          </p:cNvSpPr>
          <p:nvPr/>
        </p:nvSpPr>
        <p:spPr bwMode="auto">
          <a:xfrm>
            <a:off x="1258888" y="5364163"/>
            <a:ext cx="53705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How do you change a fraction into a decimal? (Now, show me!)</a:t>
            </a:r>
            <a:endParaRPr lang="en-US">
              <a:latin typeface="Sand" pitchFamily="-48" charset="0"/>
            </a:endParaRPr>
          </a:p>
        </p:txBody>
      </p:sp>
      <p:sp>
        <p:nvSpPr>
          <p:cNvPr id="79976" name="Rectangle 188"/>
          <p:cNvSpPr>
            <a:spLocks noChangeArrowheads="1"/>
          </p:cNvSpPr>
          <p:nvPr/>
        </p:nvSpPr>
        <p:spPr bwMode="auto">
          <a:xfrm>
            <a:off x="1258888" y="5572125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Comic Sans MS" pitchFamily="-112" charset="0"/>
            </a:endParaRPr>
          </a:p>
        </p:txBody>
      </p:sp>
      <p:sp>
        <p:nvSpPr>
          <p:cNvPr id="79977" name="Rectangle 189"/>
          <p:cNvSpPr>
            <a:spLocks noChangeArrowheads="1"/>
          </p:cNvSpPr>
          <p:nvPr/>
        </p:nvSpPr>
        <p:spPr bwMode="auto">
          <a:xfrm>
            <a:off x="1258888" y="5780088"/>
            <a:ext cx="5408612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How do you change a percent into a decimal? (Now , show me!)</a:t>
            </a:r>
            <a:endParaRPr lang="en-US">
              <a:latin typeface="Sand" pitchFamily="-48" charset="0"/>
            </a:endParaRPr>
          </a:p>
        </p:txBody>
      </p:sp>
      <p:sp>
        <p:nvSpPr>
          <p:cNvPr id="79978" name="Rectangle 190"/>
          <p:cNvSpPr>
            <a:spLocks noChangeArrowheads="1"/>
          </p:cNvSpPr>
          <p:nvPr/>
        </p:nvSpPr>
        <p:spPr bwMode="auto">
          <a:xfrm>
            <a:off x="7169150" y="4873625"/>
            <a:ext cx="5080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Steps </a:t>
            </a:r>
            <a:endParaRPr lang="en-US">
              <a:latin typeface="Sand" pitchFamily="-48" charset="0"/>
            </a:endParaRPr>
          </a:p>
        </p:txBody>
      </p:sp>
      <p:sp>
        <p:nvSpPr>
          <p:cNvPr id="79979" name="Rectangle 191"/>
          <p:cNvSpPr>
            <a:spLocks noChangeArrowheads="1"/>
          </p:cNvSpPr>
          <p:nvPr/>
        </p:nvSpPr>
        <p:spPr bwMode="auto">
          <a:xfrm>
            <a:off x="6985000" y="5205413"/>
            <a:ext cx="973138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Sand" pitchFamily="-48" charset="0"/>
              </a:rPr>
              <a:t>Pros and Cons</a:t>
            </a:r>
            <a:endParaRPr lang="en-US" sz="1000">
              <a:latin typeface="Sand" pitchFamily="-48" charset="0"/>
            </a:endParaRPr>
          </a:p>
        </p:txBody>
      </p:sp>
      <p:sp>
        <p:nvSpPr>
          <p:cNvPr id="79980" name="Rectangle 192"/>
          <p:cNvSpPr>
            <a:spLocks noChangeArrowheads="1"/>
          </p:cNvSpPr>
          <p:nvPr/>
        </p:nvSpPr>
        <p:spPr bwMode="auto">
          <a:xfrm>
            <a:off x="887413" y="942975"/>
            <a:ext cx="1735137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000">
                <a:solidFill>
                  <a:srgbClr val="000000"/>
                </a:solidFill>
                <a:latin typeface="Sand" pitchFamily="-48" charset="0"/>
              </a:rPr>
              <a:t>Addition and Subtraction</a:t>
            </a:r>
            <a:endParaRPr lang="en-US" sz="1000">
              <a:latin typeface="Sand" pitchFamily="-48" charset="0"/>
            </a:endParaRPr>
          </a:p>
        </p:txBody>
      </p:sp>
      <p:sp>
        <p:nvSpPr>
          <p:cNvPr id="79981" name="Rectangle 193"/>
          <p:cNvSpPr>
            <a:spLocks noChangeArrowheads="1"/>
          </p:cNvSpPr>
          <p:nvPr/>
        </p:nvSpPr>
        <p:spPr bwMode="auto">
          <a:xfrm>
            <a:off x="6991350" y="936625"/>
            <a:ext cx="10922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Measurement</a:t>
            </a:r>
            <a:endParaRPr lang="en-US">
              <a:latin typeface="Sand" pitchFamily="-48" charset="0"/>
            </a:endParaRPr>
          </a:p>
        </p:txBody>
      </p:sp>
      <p:sp>
        <p:nvSpPr>
          <p:cNvPr id="79982" name="Rectangle 194"/>
          <p:cNvSpPr>
            <a:spLocks noChangeArrowheads="1"/>
          </p:cNvSpPr>
          <p:nvPr/>
        </p:nvSpPr>
        <p:spPr bwMode="auto">
          <a:xfrm>
            <a:off x="3541713" y="503238"/>
            <a:ext cx="2159000" cy="182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Sand" pitchFamily="-48" charset="0"/>
              </a:rPr>
              <a:t>Basic Math Idea and Skills</a:t>
            </a:r>
            <a:endParaRPr lang="en-US">
              <a:latin typeface="Sand" pitchFamily="-48" charset="0"/>
            </a:endParaRPr>
          </a:p>
        </p:txBody>
      </p:sp>
      <p:sp>
        <p:nvSpPr>
          <p:cNvPr id="79983" name="Rectangle 195"/>
          <p:cNvSpPr>
            <a:spLocks noChangeArrowheads="1"/>
          </p:cNvSpPr>
          <p:nvPr/>
        </p:nvSpPr>
        <p:spPr bwMode="auto">
          <a:xfrm>
            <a:off x="6999288" y="609600"/>
            <a:ext cx="1038225" cy="13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900">
                <a:solidFill>
                  <a:srgbClr val="000000"/>
                </a:solidFill>
                <a:latin typeface="Sand" pitchFamily="-48" charset="0"/>
              </a:rPr>
              <a:t>Using Math Skills</a:t>
            </a:r>
            <a:endParaRPr lang="en-US" sz="900">
              <a:latin typeface="Sand" pitchFamily="-48" charset="0"/>
            </a:endParaRPr>
          </a:p>
        </p:txBody>
      </p:sp>
      <p:sp>
        <p:nvSpPr>
          <p:cNvPr id="79984" name="Rectangle 196"/>
          <p:cNvSpPr>
            <a:spLocks noChangeArrowheads="1"/>
          </p:cNvSpPr>
          <p:nvPr/>
        </p:nvSpPr>
        <p:spPr bwMode="auto">
          <a:xfrm>
            <a:off x="6829425" y="66675"/>
            <a:ext cx="1047750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Sand" pitchFamily="-48" charset="0"/>
              </a:rPr>
              <a:t>David Mendez</a:t>
            </a:r>
            <a:endParaRPr lang="en-US">
              <a:latin typeface="Sand" pitchFamily="-48" charset="0"/>
            </a:endParaRPr>
          </a:p>
        </p:txBody>
      </p:sp>
      <p:sp>
        <p:nvSpPr>
          <p:cNvPr id="79985" name="Rectangle 197"/>
          <p:cNvSpPr>
            <a:spLocks noChangeArrowheads="1"/>
          </p:cNvSpPr>
          <p:nvPr/>
        </p:nvSpPr>
        <p:spPr bwMode="auto">
          <a:xfrm>
            <a:off x="6851650" y="263525"/>
            <a:ext cx="360363" cy="16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1100">
                <a:solidFill>
                  <a:srgbClr val="000000"/>
                </a:solidFill>
                <a:latin typeface="Sand" pitchFamily="-48" charset="0"/>
              </a:rPr>
              <a:t>11/5</a:t>
            </a:r>
            <a:endParaRPr lang="en-US">
              <a:latin typeface="Sand" pitchFamily="-48" charset="0"/>
            </a:endParaRPr>
          </a:p>
        </p:txBody>
      </p:sp>
      <p:sp>
        <p:nvSpPr>
          <p:cNvPr id="79986" name="Rectangle 198"/>
          <p:cNvSpPr>
            <a:spLocks noChangeArrowheads="1"/>
          </p:cNvSpPr>
          <p:nvPr/>
        </p:nvSpPr>
        <p:spPr bwMode="auto">
          <a:xfrm>
            <a:off x="746125" y="1498600"/>
            <a:ext cx="13287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11/5 Problems on p. 54.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87" name="Rectangle 199"/>
          <p:cNvSpPr>
            <a:spLocks noChangeArrowheads="1"/>
          </p:cNvSpPr>
          <p:nvPr/>
        </p:nvSpPr>
        <p:spPr bwMode="auto">
          <a:xfrm>
            <a:off x="746125" y="1760538"/>
            <a:ext cx="1549400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11/6 Problems on pp. 55-57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88" name="Rectangle 200"/>
          <p:cNvSpPr>
            <a:spLocks noChangeArrowheads="1"/>
          </p:cNvSpPr>
          <p:nvPr/>
        </p:nvSpPr>
        <p:spPr bwMode="auto">
          <a:xfrm>
            <a:off x="746125" y="2257425"/>
            <a:ext cx="137953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11/8  Quiz on names and</a:t>
            </a:r>
          </a:p>
        </p:txBody>
      </p:sp>
      <p:sp>
        <p:nvSpPr>
          <p:cNvPr id="79989" name="Rectangle 201"/>
          <p:cNvSpPr>
            <a:spLocks noChangeArrowheads="1"/>
          </p:cNvSpPr>
          <p:nvPr/>
        </p:nvSpPr>
        <p:spPr bwMode="auto">
          <a:xfrm>
            <a:off x="746125" y="23495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Comic Sans MS" pitchFamily="-112" charset="0"/>
            </a:endParaRPr>
          </a:p>
        </p:txBody>
      </p:sp>
      <p:sp>
        <p:nvSpPr>
          <p:cNvPr id="79990" name="Rectangle 202"/>
          <p:cNvSpPr>
            <a:spLocks noChangeArrowheads="1"/>
          </p:cNvSpPr>
          <p:nvPr/>
        </p:nvSpPr>
        <p:spPr bwMode="auto">
          <a:xfrm>
            <a:off x="1090613" y="2373313"/>
            <a:ext cx="49053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rounding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91" name="Rectangle 203"/>
          <p:cNvSpPr>
            <a:spLocks noChangeArrowheads="1"/>
          </p:cNvSpPr>
          <p:nvPr/>
        </p:nvSpPr>
        <p:spPr bwMode="auto">
          <a:xfrm>
            <a:off x="746125" y="2503488"/>
            <a:ext cx="1463675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11/9 Class demonstrations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92" name="Rectangle 204"/>
          <p:cNvSpPr>
            <a:spLocks noChangeArrowheads="1"/>
          </p:cNvSpPr>
          <p:nvPr/>
        </p:nvSpPr>
        <p:spPr bwMode="auto">
          <a:xfrm>
            <a:off x="746125" y="2984500"/>
            <a:ext cx="15763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Sand" pitchFamily="-48" charset="0"/>
              </a:rPr>
              <a:t>11/10</a:t>
            </a:r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 Problems on pp. 59-61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93" name="Rectangle 205"/>
          <p:cNvSpPr>
            <a:spLocks noChangeArrowheads="1"/>
          </p:cNvSpPr>
          <p:nvPr/>
        </p:nvSpPr>
        <p:spPr bwMode="auto">
          <a:xfrm>
            <a:off x="746125" y="3267075"/>
            <a:ext cx="1576388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Sand" pitchFamily="-48" charset="0"/>
              </a:rPr>
              <a:t>11/11</a:t>
            </a:r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 Problems on pp. 63-65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94" name="Rectangle 206"/>
          <p:cNvSpPr>
            <a:spLocks noChangeArrowheads="1"/>
          </p:cNvSpPr>
          <p:nvPr/>
        </p:nvSpPr>
        <p:spPr bwMode="auto">
          <a:xfrm>
            <a:off x="746125" y="3508375"/>
            <a:ext cx="1211263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Sand" pitchFamily="-48" charset="0"/>
              </a:rPr>
              <a:t>11/12</a:t>
            </a:r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 Conversion quiz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95" name="Rectangle 207"/>
          <p:cNvSpPr>
            <a:spLocks noChangeArrowheads="1"/>
          </p:cNvSpPr>
          <p:nvPr/>
        </p:nvSpPr>
        <p:spPr bwMode="auto">
          <a:xfrm>
            <a:off x="746125" y="3748088"/>
            <a:ext cx="15763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Sand" pitchFamily="-48" charset="0"/>
              </a:rPr>
              <a:t>11/13</a:t>
            </a:r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 Problems on pp. 67-69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96" name="Rectangle 208"/>
          <p:cNvSpPr>
            <a:spLocks noChangeArrowheads="1"/>
          </p:cNvSpPr>
          <p:nvPr/>
        </p:nvSpPr>
        <p:spPr bwMode="auto">
          <a:xfrm>
            <a:off x="746125" y="4021138"/>
            <a:ext cx="1576388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Sand" pitchFamily="-48" charset="0"/>
              </a:rPr>
              <a:t>11/14</a:t>
            </a:r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 Problems on pp. 70-71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79997" name="Rectangle 209"/>
          <p:cNvSpPr>
            <a:spLocks noChangeArrowheads="1"/>
          </p:cNvSpPr>
          <p:nvPr/>
        </p:nvSpPr>
        <p:spPr bwMode="auto">
          <a:xfrm>
            <a:off x="709613" y="4241800"/>
            <a:ext cx="1312862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Sand" pitchFamily="-48" charset="0"/>
              </a:rPr>
              <a:t>11/15</a:t>
            </a:r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  Class  demos and</a:t>
            </a:r>
          </a:p>
        </p:txBody>
      </p:sp>
      <p:sp>
        <p:nvSpPr>
          <p:cNvPr id="79998" name="Rectangle 210"/>
          <p:cNvSpPr>
            <a:spLocks noChangeArrowheads="1"/>
          </p:cNvSpPr>
          <p:nvPr/>
        </p:nvSpPr>
        <p:spPr bwMode="auto">
          <a:xfrm>
            <a:off x="746125" y="4381500"/>
            <a:ext cx="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endParaRPr lang="en-US">
              <a:latin typeface="Comic Sans MS" pitchFamily="-112" charset="0"/>
            </a:endParaRPr>
          </a:p>
        </p:txBody>
      </p:sp>
      <p:sp>
        <p:nvSpPr>
          <p:cNvPr id="79999" name="Rectangle 211"/>
          <p:cNvSpPr>
            <a:spLocks noChangeArrowheads="1"/>
          </p:cNvSpPr>
          <p:nvPr/>
        </p:nvSpPr>
        <p:spPr bwMode="auto">
          <a:xfrm>
            <a:off x="1160463" y="4343400"/>
            <a:ext cx="388937" cy="1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review</a:t>
            </a:r>
            <a:endParaRPr lang="en-US" sz="800">
              <a:latin typeface="Sand" pitchFamily="-48" charset="0"/>
            </a:endParaRPr>
          </a:p>
        </p:txBody>
      </p:sp>
      <p:sp>
        <p:nvSpPr>
          <p:cNvPr id="80000" name="Rectangle 212"/>
          <p:cNvSpPr>
            <a:spLocks noChangeArrowheads="1"/>
          </p:cNvSpPr>
          <p:nvPr/>
        </p:nvSpPr>
        <p:spPr bwMode="auto">
          <a:xfrm>
            <a:off x="722313" y="4535488"/>
            <a:ext cx="636587" cy="1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US" sz="700">
                <a:solidFill>
                  <a:srgbClr val="000000"/>
                </a:solidFill>
                <a:latin typeface="Sand" pitchFamily="-48" charset="0"/>
              </a:rPr>
              <a:t>11/16</a:t>
            </a:r>
            <a:r>
              <a:rPr lang="en-US" sz="800">
                <a:solidFill>
                  <a:srgbClr val="000000"/>
                </a:solidFill>
                <a:latin typeface="Sand" pitchFamily="-48" charset="0"/>
              </a:rPr>
              <a:t>   Test</a:t>
            </a:r>
            <a:endParaRPr lang="en-US" sz="800">
              <a:latin typeface="Sand" pitchFamily="-48" charset="0"/>
            </a:endParaRPr>
          </a:p>
        </p:txBody>
      </p:sp>
      <p:pic>
        <p:nvPicPr>
          <p:cNvPr id="80001" name="Picture 157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769E65-E569-4B7C-92DB-A3B9BB1182E7}" type="slidenum">
              <a:rPr lang="en-US"/>
              <a:pPr/>
              <a:t>42</a:t>
            </a:fld>
            <a:endParaRPr lang="en-US"/>
          </a:p>
        </p:txBody>
      </p:sp>
      <p:sp>
        <p:nvSpPr>
          <p:cNvPr id="16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80900" name="Group 168"/>
          <p:cNvGrpSpPr>
            <a:grpSpLocks/>
          </p:cNvGrpSpPr>
          <p:nvPr/>
        </p:nvGrpSpPr>
        <p:grpSpPr bwMode="auto">
          <a:xfrm>
            <a:off x="709613" y="120650"/>
            <a:ext cx="7735887" cy="6143625"/>
            <a:chOff x="447" y="76"/>
            <a:chExt cx="4873" cy="3870"/>
          </a:xfrm>
        </p:grpSpPr>
        <p:sp>
          <p:nvSpPr>
            <p:cNvPr id="80902" name="Line 113"/>
            <p:cNvSpPr>
              <a:spLocks noChangeShapeType="1"/>
            </p:cNvSpPr>
            <p:nvPr/>
          </p:nvSpPr>
          <p:spPr bwMode="auto">
            <a:xfrm flipH="1" flipV="1">
              <a:off x="3997" y="1177"/>
              <a:ext cx="407" cy="173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3" name="Line 114"/>
            <p:cNvSpPr>
              <a:spLocks noChangeShapeType="1"/>
            </p:cNvSpPr>
            <p:nvPr/>
          </p:nvSpPr>
          <p:spPr bwMode="auto">
            <a:xfrm flipH="1">
              <a:off x="2806" y="1336"/>
              <a:ext cx="262" cy="289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4" name="Line 115"/>
            <p:cNvSpPr>
              <a:spLocks noChangeShapeType="1"/>
            </p:cNvSpPr>
            <p:nvPr/>
          </p:nvSpPr>
          <p:spPr bwMode="auto">
            <a:xfrm flipH="1" flipV="1">
              <a:off x="3798" y="1329"/>
              <a:ext cx="282" cy="28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5" name="Line 116"/>
            <p:cNvSpPr>
              <a:spLocks noChangeShapeType="1"/>
            </p:cNvSpPr>
            <p:nvPr/>
          </p:nvSpPr>
          <p:spPr bwMode="auto">
            <a:xfrm>
              <a:off x="3460" y="1391"/>
              <a:ext cx="1" cy="44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6" name="Line 117"/>
            <p:cNvSpPr>
              <a:spLocks noChangeShapeType="1"/>
            </p:cNvSpPr>
            <p:nvPr/>
          </p:nvSpPr>
          <p:spPr bwMode="auto">
            <a:xfrm flipH="1">
              <a:off x="2565" y="1143"/>
              <a:ext cx="337" cy="18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07" name="Oval 5"/>
            <p:cNvSpPr>
              <a:spLocks noChangeArrowheads="1"/>
            </p:cNvSpPr>
            <p:nvPr/>
          </p:nvSpPr>
          <p:spPr bwMode="auto">
            <a:xfrm>
              <a:off x="2825" y="904"/>
              <a:ext cx="1265" cy="618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0908" name="Group 6"/>
            <p:cNvGrpSpPr>
              <a:grpSpLocks/>
            </p:cNvGrpSpPr>
            <p:nvPr/>
          </p:nvGrpSpPr>
          <p:grpSpPr bwMode="auto">
            <a:xfrm>
              <a:off x="2894" y="1330"/>
              <a:ext cx="1120" cy="1"/>
              <a:chOff x="2894" y="1330"/>
              <a:chExt cx="1120" cy="1"/>
            </a:xfrm>
          </p:grpSpPr>
          <p:sp>
            <p:nvSpPr>
              <p:cNvPr id="81043" name="Line 7"/>
              <p:cNvSpPr>
                <a:spLocks noChangeShapeType="1"/>
              </p:cNvSpPr>
              <p:nvPr/>
            </p:nvSpPr>
            <p:spPr bwMode="auto">
              <a:xfrm>
                <a:off x="289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44" name="Line 8"/>
              <p:cNvSpPr>
                <a:spLocks noChangeShapeType="1"/>
              </p:cNvSpPr>
              <p:nvPr/>
            </p:nvSpPr>
            <p:spPr bwMode="auto">
              <a:xfrm>
                <a:off x="2956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45" name="Line 9"/>
              <p:cNvSpPr>
                <a:spLocks noChangeShapeType="1"/>
              </p:cNvSpPr>
              <p:nvPr/>
            </p:nvSpPr>
            <p:spPr bwMode="auto">
              <a:xfrm>
                <a:off x="3017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46" name="Line 10"/>
              <p:cNvSpPr>
                <a:spLocks noChangeShapeType="1"/>
              </p:cNvSpPr>
              <p:nvPr/>
            </p:nvSpPr>
            <p:spPr bwMode="auto">
              <a:xfrm>
                <a:off x="3079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47" name="Line 11"/>
              <p:cNvSpPr>
                <a:spLocks noChangeShapeType="1"/>
              </p:cNvSpPr>
              <p:nvPr/>
            </p:nvSpPr>
            <p:spPr bwMode="auto">
              <a:xfrm>
                <a:off x="3141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48" name="Line 12"/>
              <p:cNvSpPr>
                <a:spLocks noChangeShapeType="1"/>
              </p:cNvSpPr>
              <p:nvPr/>
            </p:nvSpPr>
            <p:spPr bwMode="auto">
              <a:xfrm>
                <a:off x="3203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49" name="Line 13"/>
              <p:cNvSpPr>
                <a:spLocks noChangeShapeType="1"/>
              </p:cNvSpPr>
              <p:nvPr/>
            </p:nvSpPr>
            <p:spPr bwMode="auto">
              <a:xfrm>
                <a:off x="326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0" name="Line 14"/>
              <p:cNvSpPr>
                <a:spLocks noChangeShapeType="1"/>
              </p:cNvSpPr>
              <p:nvPr/>
            </p:nvSpPr>
            <p:spPr bwMode="auto">
              <a:xfrm>
                <a:off x="3327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1" name="Line 15"/>
              <p:cNvSpPr>
                <a:spLocks noChangeShapeType="1"/>
              </p:cNvSpPr>
              <p:nvPr/>
            </p:nvSpPr>
            <p:spPr bwMode="auto">
              <a:xfrm>
                <a:off x="3389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2" name="Line 16"/>
              <p:cNvSpPr>
                <a:spLocks noChangeShapeType="1"/>
              </p:cNvSpPr>
              <p:nvPr/>
            </p:nvSpPr>
            <p:spPr bwMode="auto">
              <a:xfrm>
                <a:off x="3451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3" name="Line 17"/>
              <p:cNvSpPr>
                <a:spLocks noChangeShapeType="1"/>
              </p:cNvSpPr>
              <p:nvPr/>
            </p:nvSpPr>
            <p:spPr bwMode="auto">
              <a:xfrm>
                <a:off x="3512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4" name="Line 18"/>
              <p:cNvSpPr>
                <a:spLocks noChangeShapeType="1"/>
              </p:cNvSpPr>
              <p:nvPr/>
            </p:nvSpPr>
            <p:spPr bwMode="auto">
              <a:xfrm>
                <a:off x="3574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5" name="Line 19"/>
              <p:cNvSpPr>
                <a:spLocks noChangeShapeType="1"/>
              </p:cNvSpPr>
              <p:nvPr/>
            </p:nvSpPr>
            <p:spPr bwMode="auto">
              <a:xfrm>
                <a:off x="3636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6" name="Line 20"/>
              <p:cNvSpPr>
                <a:spLocks noChangeShapeType="1"/>
              </p:cNvSpPr>
              <p:nvPr/>
            </p:nvSpPr>
            <p:spPr bwMode="auto">
              <a:xfrm>
                <a:off x="3698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7" name="Line 21"/>
              <p:cNvSpPr>
                <a:spLocks noChangeShapeType="1"/>
              </p:cNvSpPr>
              <p:nvPr/>
            </p:nvSpPr>
            <p:spPr bwMode="auto">
              <a:xfrm>
                <a:off x="3760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8" name="Line 22"/>
              <p:cNvSpPr>
                <a:spLocks noChangeShapeType="1"/>
              </p:cNvSpPr>
              <p:nvPr/>
            </p:nvSpPr>
            <p:spPr bwMode="auto">
              <a:xfrm>
                <a:off x="3822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59" name="Line 23"/>
              <p:cNvSpPr>
                <a:spLocks noChangeShapeType="1"/>
              </p:cNvSpPr>
              <p:nvPr/>
            </p:nvSpPr>
            <p:spPr bwMode="auto">
              <a:xfrm>
                <a:off x="388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60" name="Line 24"/>
              <p:cNvSpPr>
                <a:spLocks noChangeShapeType="1"/>
              </p:cNvSpPr>
              <p:nvPr/>
            </p:nvSpPr>
            <p:spPr bwMode="auto">
              <a:xfrm>
                <a:off x="394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61" name="Line 25"/>
              <p:cNvSpPr>
                <a:spLocks noChangeShapeType="1"/>
              </p:cNvSpPr>
              <p:nvPr/>
            </p:nvSpPr>
            <p:spPr bwMode="auto">
              <a:xfrm>
                <a:off x="4007" y="1330"/>
                <a:ext cx="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0909" name="Rectangle 26"/>
            <p:cNvSpPr>
              <a:spLocks noChangeArrowheads="1"/>
            </p:cNvSpPr>
            <p:nvPr/>
          </p:nvSpPr>
          <p:spPr bwMode="auto">
            <a:xfrm>
              <a:off x="3952" y="134"/>
              <a:ext cx="1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Arial" charset="0"/>
              </a:endParaRPr>
            </a:p>
          </p:txBody>
        </p:sp>
        <p:sp>
          <p:nvSpPr>
            <p:cNvPr id="80910" name="Rectangle 27"/>
            <p:cNvSpPr>
              <a:spLocks noChangeArrowheads="1"/>
            </p:cNvSpPr>
            <p:nvPr/>
          </p:nvSpPr>
          <p:spPr bwMode="auto">
            <a:xfrm>
              <a:off x="3952" y="223"/>
              <a:ext cx="17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Arial" charset="0"/>
              </a:endParaRPr>
            </a:p>
          </p:txBody>
        </p:sp>
        <p:sp>
          <p:nvSpPr>
            <p:cNvPr id="80911" name="Line 28"/>
            <p:cNvSpPr>
              <a:spLocks noChangeShapeType="1"/>
            </p:cNvSpPr>
            <p:nvPr/>
          </p:nvSpPr>
          <p:spPr bwMode="auto">
            <a:xfrm>
              <a:off x="4165" y="182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12" name="Rectangle 29"/>
            <p:cNvSpPr>
              <a:spLocks noChangeArrowheads="1"/>
            </p:cNvSpPr>
            <p:nvPr/>
          </p:nvSpPr>
          <p:spPr bwMode="auto">
            <a:xfrm>
              <a:off x="447" y="141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sp>
          <p:nvSpPr>
            <p:cNvPr id="80913" name="Rectangle 30"/>
            <p:cNvSpPr>
              <a:spLocks noChangeArrowheads="1"/>
            </p:cNvSpPr>
            <p:nvPr/>
          </p:nvSpPr>
          <p:spPr bwMode="auto">
            <a:xfrm>
              <a:off x="2571" y="203"/>
              <a:ext cx="5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BIGGER PICTURE</a:t>
              </a:r>
              <a:endParaRPr lang="en-US">
                <a:latin typeface="Arial" charset="0"/>
              </a:endParaRPr>
            </a:p>
          </p:txBody>
        </p:sp>
        <p:sp>
          <p:nvSpPr>
            <p:cNvPr id="80914" name="Rectangle 31"/>
            <p:cNvSpPr>
              <a:spLocks noChangeArrowheads="1"/>
            </p:cNvSpPr>
            <p:nvPr/>
          </p:nvSpPr>
          <p:spPr bwMode="auto">
            <a:xfrm>
              <a:off x="797" y="512"/>
              <a:ext cx="3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LAST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80915" name="Rectangle 32"/>
            <p:cNvSpPr>
              <a:spLocks noChangeArrowheads="1"/>
            </p:cNvSpPr>
            <p:nvPr/>
          </p:nvSpPr>
          <p:spPr bwMode="auto">
            <a:xfrm>
              <a:off x="1120" y="512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Arial" charset="0"/>
              </a:endParaRPr>
            </a:p>
          </p:txBody>
        </p:sp>
        <p:sp>
          <p:nvSpPr>
            <p:cNvPr id="80916" name="Rectangle 33"/>
            <p:cNvSpPr>
              <a:spLocks noChangeArrowheads="1"/>
            </p:cNvSpPr>
            <p:nvPr/>
          </p:nvSpPr>
          <p:spPr bwMode="auto">
            <a:xfrm>
              <a:off x="2770" y="525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80917" name="Rectangle 34"/>
            <p:cNvSpPr>
              <a:spLocks noChangeArrowheads="1"/>
            </p:cNvSpPr>
            <p:nvPr/>
          </p:nvSpPr>
          <p:spPr bwMode="auto">
            <a:xfrm>
              <a:off x="446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NEXT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80918" name="Rectangle 35"/>
            <p:cNvSpPr>
              <a:spLocks noChangeArrowheads="1"/>
            </p:cNvSpPr>
            <p:nvPr/>
          </p:nvSpPr>
          <p:spPr bwMode="auto">
            <a:xfrm>
              <a:off x="479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Arial" charset="0"/>
              </a:endParaRPr>
            </a:p>
          </p:txBody>
        </p:sp>
        <p:sp>
          <p:nvSpPr>
            <p:cNvPr id="80919" name="Line 36"/>
            <p:cNvSpPr>
              <a:spLocks noChangeShapeType="1"/>
            </p:cNvSpPr>
            <p:nvPr/>
          </p:nvSpPr>
          <p:spPr bwMode="auto">
            <a:xfrm>
              <a:off x="474" y="766"/>
              <a:ext cx="483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0" name="Line 37"/>
            <p:cNvSpPr>
              <a:spLocks noChangeShapeType="1"/>
            </p:cNvSpPr>
            <p:nvPr/>
          </p:nvSpPr>
          <p:spPr bwMode="auto">
            <a:xfrm>
              <a:off x="467" y="3014"/>
              <a:ext cx="4833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1" name="Line 38"/>
            <p:cNvSpPr>
              <a:spLocks noChangeShapeType="1"/>
            </p:cNvSpPr>
            <p:nvPr/>
          </p:nvSpPr>
          <p:spPr bwMode="auto">
            <a:xfrm>
              <a:off x="1766" y="498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2" name="Line 39"/>
            <p:cNvSpPr>
              <a:spLocks noChangeShapeType="1"/>
            </p:cNvSpPr>
            <p:nvPr/>
          </p:nvSpPr>
          <p:spPr bwMode="auto">
            <a:xfrm>
              <a:off x="4055" y="505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3" name="Arc 40"/>
            <p:cNvSpPr>
              <a:spLocks/>
            </p:cNvSpPr>
            <p:nvPr/>
          </p:nvSpPr>
          <p:spPr bwMode="auto">
            <a:xfrm>
              <a:off x="474" y="306"/>
              <a:ext cx="1289" cy="199"/>
            </a:xfrm>
            <a:custGeom>
              <a:avLst/>
              <a:gdLst>
                <a:gd name="T0" fmla="*/ 0 w 21600"/>
                <a:gd name="T1" fmla="*/ 199 h 21600"/>
                <a:gd name="T2" fmla="*/ 1289 w 21600"/>
                <a:gd name="T3" fmla="*/ 0 h 21600"/>
                <a:gd name="T4" fmla="*/ 1289 w 21600"/>
                <a:gd name="T5" fmla="*/ 199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4" name="Arc 41"/>
            <p:cNvSpPr>
              <a:spLocks/>
            </p:cNvSpPr>
            <p:nvPr/>
          </p:nvSpPr>
          <p:spPr bwMode="auto">
            <a:xfrm>
              <a:off x="467" y="299"/>
              <a:ext cx="1296" cy="206"/>
            </a:xfrm>
            <a:custGeom>
              <a:avLst/>
              <a:gdLst>
                <a:gd name="T0" fmla="*/ 0 w 21600"/>
                <a:gd name="T1" fmla="*/ 206 h 21600"/>
                <a:gd name="T2" fmla="*/ 1296 w 21600"/>
                <a:gd name="T3" fmla="*/ 0 h 21600"/>
                <a:gd name="T4" fmla="*/ 1296 w 21600"/>
                <a:gd name="T5" fmla="*/ 20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5" name="Arc 42"/>
            <p:cNvSpPr>
              <a:spLocks/>
            </p:cNvSpPr>
            <p:nvPr/>
          </p:nvSpPr>
          <p:spPr bwMode="auto">
            <a:xfrm>
              <a:off x="4055" y="299"/>
              <a:ext cx="1265" cy="203"/>
            </a:xfrm>
            <a:custGeom>
              <a:avLst/>
              <a:gdLst>
                <a:gd name="T0" fmla="*/ 0 w 21616"/>
                <a:gd name="T1" fmla="*/ 0 h 21600"/>
                <a:gd name="T2" fmla="*/ 1265 w 21616"/>
                <a:gd name="T3" fmla="*/ 202 h 21600"/>
                <a:gd name="T4" fmla="*/ 1 w 21616"/>
                <a:gd name="T5" fmla="*/ 203 h 21600"/>
                <a:gd name="T6" fmla="*/ 0 60000 65536"/>
                <a:gd name="T7" fmla="*/ 0 60000 65536"/>
                <a:gd name="T8" fmla="*/ 0 60000 65536"/>
                <a:gd name="T9" fmla="*/ 0 w 21616"/>
                <a:gd name="T10" fmla="*/ 0 h 21600"/>
                <a:gd name="T11" fmla="*/ 21616 w 2161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16" h="21600" fill="none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</a:path>
                <a:path w="21616" h="21600" stroke="0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  <a:lnTo>
                    <a:pt x="17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26" name="Line 43"/>
            <p:cNvSpPr>
              <a:spLocks noChangeShapeType="1"/>
            </p:cNvSpPr>
            <p:nvPr/>
          </p:nvSpPr>
          <p:spPr bwMode="auto">
            <a:xfrm>
              <a:off x="1760" y="299"/>
              <a:ext cx="228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0927" name="Group 44"/>
            <p:cNvGrpSpPr>
              <a:grpSpLocks/>
            </p:cNvGrpSpPr>
            <p:nvPr/>
          </p:nvGrpSpPr>
          <p:grpSpPr bwMode="auto">
            <a:xfrm>
              <a:off x="1760" y="326"/>
              <a:ext cx="1" cy="145"/>
              <a:chOff x="1760" y="326"/>
              <a:chExt cx="1" cy="145"/>
            </a:xfrm>
          </p:grpSpPr>
          <p:sp>
            <p:nvSpPr>
              <p:cNvPr id="81040" name="Line 45"/>
              <p:cNvSpPr>
                <a:spLocks noChangeShapeType="1"/>
              </p:cNvSpPr>
              <p:nvPr/>
            </p:nvSpPr>
            <p:spPr bwMode="auto">
              <a:xfrm>
                <a:off x="1760" y="326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41" name="Line 46"/>
              <p:cNvSpPr>
                <a:spLocks noChangeShapeType="1"/>
              </p:cNvSpPr>
              <p:nvPr/>
            </p:nvSpPr>
            <p:spPr bwMode="auto">
              <a:xfrm>
                <a:off x="1760" y="388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42" name="Line 47"/>
              <p:cNvSpPr>
                <a:spLocks noChangeShapeType="1"/>
              </p:cNvSpPr>
              <p:nvPr/>
            </p:nvSpPr>
            <p:spPr bwMode="auto">
              <a:xfrm>
                <a:off x="1760" y="450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0928" name="Group 48"/>
            <p:cNvGrpSpPr>
              <a:grpSpLocks/>
            </p:cNvGrpSpPr>
            <p:nvPr/>
          </p:nvGrpSpPr>
          <p:grpSpPr bwMode="auto">
            <a:xfrm>
              <a:off x="4062" y="333"/>
              <a:ext cx="1" cy="145"/>
              <a:chOff x="4062" y="333"/>
              <a:chExt cx="1" cy="145"/>
            </a:xfrm>
          </p:grpSpPr>
          <p:sp>
            <p:nvSpPr>
              <p:cNvPr id="81037" name="Line 49"/>
              <p:cNvSpPr>
                <a:spLocks noChangeShapeType="1"/>
              </p:cNvSpPr>
              <p:nvPr/>
            </p:nvSpPr>
            <p:spPr bwMode="auto">
              <a:xfrm>
                <a:off x="4062" y="333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38" name="Line 50"/>
              <p:cNvSpPr>
                <a:spLocks noChangeShapeType="1"/>
              </p:cNvSpPr>
              <p:nvPr/>
            </p:nvSpPr>
            <p:spPr bwMode="auto">
              <a:xfrm>
                <a:off x="4062" y="395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39" name="Line 51"/>
              <p:cNvSpPr>
                <a:spLocks noChangeShapeType="1"/>
              </p:cNvSpPr>
              <p:nvPr/>
            </p:nvSpPr>
            <p:spPr bwMode="auto">
              <a:xfrm>
                <a:off x="4062" y="457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0929" name="Line 52"/>
            <p:cNvSpPr>
              <a:spLocks noChangeShapeType="1"/>
            </p:cNvSpPr>
            <p:nvPr/>
          </p:nvSpPr>
          <p:spPr bwMode="auto">
            <a:xfrm>
              <a:off x="467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30" name="Line 53"/>
            <p:cNvSpPr>
              <a:spLocks noChangeShapeType="1"/>
            </p:cNvSpPr>
            <p:nvPr/>
          </p:nvSpPr>
          <p:spPr bwMode="auto">
            <a:xfrm>
              <a:off x="474" y="3873"/>
              <a:ext cx="482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31" name="Line 54"/>
            <p:cNvSpPr>
              <a:spLocks noChangeShapeType="1"/>
            </p:cNvSpPr>
            <p:nvPr/>
          </p:nvSpPr>
          <p:spPr bwMode="auto">
            <a:xfrm>
              <a:off x="5306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32" name="Rectangle 55"/>
            <p:cNvSpPr>
              <a:spLocks noChangeArrowheads="1"/>
            </p:cNvSpPr>
            <p:nvPr/>
          </p:nvSpPr>
          <p:spPr bwMode="auto">
            <a:xfrm rot="-5400000">
              <a:off x="245" y="3284"/>
              <a:ext cx="64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SELF-TEST QUESTIONS</a:t>
              </a:r>
            </a:p>
          </p:txBody>
        </p:sp>
        <p:sp>
          <p:nvSpPr>
            <p:cNvPr id="80933" name="Rectangle 56"/>
            <p:cNvSpPr>
              <a:spLocks noChangeArrowheads="1"/>
            </p:cNvSpPr>
            <p:nvPr/>
          </p:nvSpPr>
          <p:spPr bwMode="auto">
            <a:xfrm rot="-5400000">
              <a:off x="617" y="3831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80934" name="Rectangle 57"/>
            <p:cNvSpPr>
              <a:spLocks noChangeArrowheads="1"/>
            </p:cNvSpPr>
            <p:nvPr/>
          </p:nvSpPr>
          <p:spPr bwMode="auto">
            <a:xfrm rot="960000">
              <a:off x="3278" y="808"/>
              <a:ext cx="29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80935" name="Line 58"/>
            <p:cNvSpPr>
              <a:spLocks noChangeShapeType="1"/>
            </p:cNvSpPr>
            <p:nvPr/>
          </p:nvSpPr>
          <p:spPr bwMode="auto">
            <a:xfrm>
              <a:off x="1498" y="773"/>
              <a:ext cx="1" cy="224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36" name="Line 59"/>
            <p:cNvSpPr>
              <a:spLocks noChangeShapeType="1"/>
            </p:cNvSpPr>
            <p:nvPr/>
          </p:nvSpPr>
          <p:spPr bwMode="auto">
            <a:xfrm>
              <a:off x="474" y="1254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37" name="Line 60"/>
            <p:cNvSpPr>
              <a:spLocks noChangeShapeType="1"/>
            </p:cNvSpPr>
            <p:nvPr/>
          </p:nvSpPr>
          <p:spPr bwMode="auto">
            <a:xfrm>
              <a:off x="474" y="1096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38" name="Line 61"/>
            <p:cNvSpPr>
              <a:spLocks noChangeShapeType="1"/>
            </p:cNvSpPr>
            <p:nvPr/>
          </p:nvSpPr>
          <p:spPr bwMode="auto">
            <a:xfrm>
              <a:off x="474" y="1412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39" name="Line 62"/>
            <p:cNvSpPr>
              <a:spLocks noChangeShapeType="1"/>
            </p:cNvSpPr>
            <p:nvPr/>
          </p:nvSpPr>
          <p:spPr bwMode="auto">
            <a:xfrm>
              <a:off x="481" y="1564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0" name="Line 63"/>
            <p:cNvSpPr>
              <a:spLocks noChangeShapeType="1"/>
            </p:cNvSpPr>
            <p:nvPr/>
          </p:nvSpPr>
          <p:spPr bwMode="auto">
            <a:xfrm flipH="1">
              <a:off x="481" y="1729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1" name="Line 64"/>
            <p:cNvSpPr>
              <a:spLocks noChangeShapeType="1"/>
            </p:cNvSpPr>
            <p:nvPr/>
          </p:nvSpPr>
          <p:spPr bwMode="auto">
            <a:xfrm>
              <a:off x="481" y="2052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2" name="Line 65"/>
            <p:cNvSpPr>
              <a:spLocks noChangeShapeType="1"/>
            </p:cNvSpPr>
            <p:nvPr/>
          </p:nvSpPr>
          <p:spPr bwMode="auto">
            <a:xfrm>
              <a:off x="481" y="1887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3" name="Line 66"/>
            <p:cNvSpPr>
              <a:spLocks noChangeShapeType="1"/>
            </p:cNvSpPr>
            <p:nvPr/>
          </p:nvSpPr>
          <p:spPr bwMode="auto">
            <a:xfrm>
              <a:off x="481" y="2210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4" name="Line 67"/>
            <p:cNvSpPr>
              <a:spLocks noChangeShapeType="1"/>
            </p:cNvSpPr>
            <p:nvPr/>
          </p:nvSpPr>
          <p:spPr bwMode="auto">
            <a:xfrm>
              <a:off x="467" y="2368"/>
              <a:ext cx="1025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5" name="Line 68"/>
            <p:cNvSpPr>
              <a:spLocks noChangeShapeType="1"/>
            </p:cNvSpPr>
            <p:nvPr/>
          </p:nvSpPr>
          <p:spPr bwMode="auto">
            <a:xfrm flipH="1">
              <a:off x="474" y="2526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6" name="Line 69"/>
            <p:cNvSpPr>
              <a:spLocks noChangeShapeType="1"/>
            </p:cNvSpPr>
            <p:nvPr/>
          </p:nvSpPr>
          <p:spPr bwMode="auto">
            <a:xfrm>
              <a:off x="474" y="2684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7" name="Line 70"/>
            <p:cNvSpPr>
              <a:spLocks noChangeShapeType="1"/>
            </p:cNvSpPr>
            <p:nvPr/>
          </p:nvSpPr>
          <p:spPr bwMode="auto">
            <a:xfrm>
              <a:off x="653" y="945"/>
              <a:ext cx="1" cy="29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8" name="Line 71"/>
            <p:cNvSpPr>
              <a:spLocks noChangeShapeType="1"/>
            </p:cNvSpPr>
            <p:nvPr/>
          </p:nvSpPr>
          <p:spPr bwMode="auto">
            <a:xfrm>
              <a:off x="481" y="945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49" name="Rectangle 72"/>
            <p:cNvSpPr>
              <a:spLocks noChangeArrowheads="1"/>
            </p:cNvSpPr>
            <p:nvPr/>
          </p:nvSpPr>
          <p:spPr bwMode="auto">
            <a:xfrm rot="5400000">
              <a:off x="5171" y="3471"/>
              <a:ext cx="18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</a:t>
              </a:r>
              <a:endParaRPr lang="en-US">
                <a:latin typeface="Arial" charset="0"/>
              </a:endParaRPr>
            </a:p>
          </p:txBody>
        </p:sp>
        <p:sp>
          <p:nvSpPr>
            <p:cNvPr id="80950" name="Rectangle 73"/>
            <p:cNvSpPr>
              <a:spLocks noChangeArrowheads="1"/>
            </p:cNvSpPr>
            <p:nvPr/>
          </p:nvSpPr>
          <p:spPr bwMode="auto">
            <a:xfrm rot="5400000">
              <a:off x="4891" y="3470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RELATIONSHIPS</a:t>
              </a:r>
              <a:endParaRPr lang="en-US">
                <a:latin typeface="Arial" charset="0"/>
              </a:endParaRPr>
            </a:p>
          </p:txBody>
        </p:sp>
        <p:sp>
          <p:nvSpPr>
            <p:cNvPr id="80951" name="Rectangle 74"/>
            <p:cNvSpPr>
              <a:spLocks noChangeArrowheads="1"/>
            </p:cNvSpPr>
            <p:nvPr/>
          </p:nvSpPr>
          <p:spPr bwMode="auto">
            <a:xfrm>
              <a:off x="701" y="807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SCHEDULE</a:t>
              </a:r>
              <a:endParaRPr lang="en-US">
                <a:latin typeface="Arial" charset="0"/>
              </a:endParaRPr>
            </a:p>
          </p:txBody>
        </p:sp>
        <p:sp>
          <p:nvSpPr>
            <p:cNvPr id="80952" name="Line 75"/>
            <p:cNvSpPr>
              <a:spLocks noChangeShapeType="1"/>
            </p:cNvSpPr>
            <p:nvPr/>
          </p:nvSpPr>
          <p:spPr bwMode="auto">
            <a:xfrm>
              <a:off x="474" y="2842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53" name="Line 76"/>
            <p:cNvSpPr>
              <a:spLocks noChangeShapeType="1"/>
            </p:cNvSpPr>
            <p:nvPr/>
          </p:nvSpPr>
          <p:spPr bwMode="auto">
            <a:xfrm>
              <a:off x="4317" y="3028"/>
              <a:ext cx="1" cy="8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54" name="Line 77"/>
            <p:cNvSpPr>
              <a:spLocks noChangeShapeType="1"/>
            </p:cNvSpPr>
            <p:nvPr/>
          </p:nvSpPr>
          <p:spPr bwMode="auto">
            <a:xfrm>
              <a:off x="4323" y="3248"/>
              <a:ext cx="77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55" name="Line 78"/>
            <p:cNvSpPr>
              <a:spLocks noChangeShapeType="1"/>
            </p:cNvSpPr>
            <p:nvPr/>
          </p:nvSpPr>
          <p:spPr bwMode="auto">
            <a:xfrm>
              <a:off x="4323" y="3447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56" name="Line 79"/>
            <p:cNvSpPr>
              <a:spLocks noChangeShapeType="1"/>
            </p:cNvSpPr>
            <p:nvPr/>
          </p:nvSpPr>
          <p:spPr bwMode="auto">
            <a:xfrm>
              <a:off x="4323" y="3646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57" name="Line 80"/>
            <p:cNvSpPr>
              <a:spLocks noChangeShapeType="1"/>
            </p:cNvSpPr>
            <p:nvPr/>
          </p:nvSpPr>
          <p:spPr bwMode="auto">
            <a:xfrm>
              <a:off x="5100" y="3028"/>
              <a:ext cx="1" cy="8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58" name="Line 81"/>
            <p:cNvSpPr>
              <a:spLocks noChangeShapeType="1"/>
            </p:cNvSpPr>
            <p:nvPr/>
          </p:nvSpPr>
          <p:spPr bwMode="auto">
            <a:xfrm>
              <a:off x="467" y="498"/>
              <a:ext cx="4846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59" name="Rectangle 82"/>
            <p:cNvSpPr>
              <a:spLocks noChangeArrowheads="1"/>
            </p:cNvSpPr>
            <p:nvPr/>
          </p:nvSpPr>
          <p:spPr bwMode="auto">
            <a:xfrm>
              <a:off x="1773" y="505"/>
              <a:ext cx="2289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60" name="Rectangle 83"/>
            <p:cNvSpPr>
              <a:spLocks noChangeArrowheads="1"/>
            </p:cNvSpPr>
            <p:nvPr/>
          </p:nvSpPr>
          <p:spPr bwMode="auto">
            <a:xfrm>
              <a:off x="1760" y="491"/>
              <a:ext cx="2316" cy="282"/>
            </a:xfrm>
            <a:prstGeom prst="rect">
              <a:avLst/>
            </a:prstGeom>
            <a:noFill/>
            <a:ln w="428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61" name="Rectangle 84"/>
            <p:cNvSpPr>
              <a:spLocks noChangeArrowheads="1"/>
            </p:cNvSpPr>
            <p:nvPr/>
          </p:nvSpPr>
          <p:spPr bwMode="auto">
            <a:xfrm>
              <a:off x="1705" y="807"/>
              <a:ext cx="30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80962" name="Rectangle 85"/>
            <p:cNvSpPr>
              <a:spLocks noChangeArrowheads="1"/>
            </p:cNvSpPr>
            <p:nvPr/>
          </p:nvSpPr>
          <p:spPr bwMode="auto">
            <a:xfrm>
              <a:off x="2557" y="526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80963" name="Oval 86"/>
            <p:cNvSpPr>
              <a:spLocks noChangeArrowheads="1"/>
            </p:cNvSpPr>
            <p:nvPr/>
          </p:nvSpPr>
          <p:spPr bwMode="auto">
            <a:xfrm>
              <a:off x="1794" y="533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64" name="Oval 87"/>
            <p:cNvSpPr>
              <a:spLocks noChangeArrowheads="1"/>
            </p:cNvSpPr>
            <p:nvPr/>
          </p:nvSpPr>
          <p:spPr bwMode="auto">
            <a:xfrm>
              <a:off x="502" y="51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65" name="Oval 88"/>
            <p:cNvSpPr>
              <a:spLocks noChangeArrowheads="1"/>
            </p:cNvSpPr>
            <p:nvPr/>
          </p:nvSpPr>
          <p:spPr bwMode="auto">
            <a:xfrm>
              <a:off x="4097" y="512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66" name="Oval 89"/>
            <p:cNvSpPr>
              <a:spLocks noChangeArrowheads="1"/>
            </p:cNvSpPr>
            <p:nvPr/>
          </p:nvSpPr>
          <p:spPr bwMode="auto">
            <a:xfrm>
              <a:off x="1533" y="801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67" name="Oval 90"/>
            <p:cNvSpPr>
              <a:spLocks noChangeArrowheads="1"/>
            </p:cNvSpPr>
            <p:nvPr/>
          </p:nvSpPr>
          <p:spPr bwMode="auto">
            <a:xfrm>
              <a:off x="5183" y="3048"/>
              <a:ext cx="96" cy="97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68" name="Oval 91"/>
            <p:cNvSpPr>
              <a:spLocks noChangeArrowheads="1"/>
            </p:cNvSpPr>
            <p:nvPr/>
          </p:nvSpPr>
          <p:spPr bwMode="auto">
            <a:xfrm>
              <a:off x="509" y="372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69" name="Oval 92"/>
            <p:cNvSpPr>
              <a:spLocks noChangeArrowheads="1"/>
            </p:cNvSpPr>
            <p:nvPr/>
          </p:nvSpPr>
          <p:spPr bwMode="auto">
            <a:xfrm>
              <a:off x="509" y="794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70" name="Rectangle 93"/>
            <p:cNvSpPr>
              <a:spLocks noChangeArrowheads="1"/>
            </p:cNvSpPr>
            <p:nvPr/>
          </p:nvSpPr>
          <p:spPr bwMode="auto">
            <a:xfrm>
              <a:off x="1821" y="53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latin typeface="Arial" charset="0"/>
              </a:endParaRPr>
            </a:p>
          </p:txBody>
        </p:sp>
        <p:sp>
          <p:nvSpPr>
            <p:cNvPr id="80971" name="Rectangle 94"/>
            <p:cNvSpPr>
              <a:spLocks noChangeArrowheads="1"/>
            </p:cNvSpPr>
            <p:nvPr/>
          </p:nvSpPr>
          <p:spPr bwMode="auto">
            <a:xfrm>
              <a:off x="4124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>
                <a:latin typeface="Arial" charset="0"/>
              </a:endParaRPr>
            </a:p>
          </p:txBody>
        </p:sp>
        <p:sp>
          <p:nvSpPr>
            <p:cNvPr id="80972" name="Rectangle 95"/>
            <p:cNvSpPr>
              <a:spLocks noChangeArrowheads="1"/>
            </p:cNvSpPr>
            <p:nvPr/>
          </p:nvSpPr>
          <p:spPr bwMode="auto">
            <a:xfrm>
              <a:off x="529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Arial" charset="0"/>
              </a:endParaRPr>
            </a:p>
          </p:txBody>
        </p:sp>
        <p:sp>
          <p:nvSpPr>
            <p:cNvPr id="80973" name="Oval 96"/>
            <p:cNvSpPr>
              <a:spLocks noChangeArrowheads="1"/>
            </p:cNvSpPr>
            <p:nvPr/>
          </p:nvSpPr>
          <p:spPr bwMode="auto">
            <a:xfrm>
              <a:off x="2447" y="189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74" name="Rectangle 97"/>
            <p:cNvSpPr>
              <a:spLocks noChangeArrowheads="1"/>
            </p:cNvSpPr>
            <p:nvPr/>
          </p:nvSpPr>
          <p:spPr bwMode="auto">
            <a:xfrm>
              <a:off x="2468" y="203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>
                <a:latin typeface="Arial" charset="0"/>
              </a:endParaRPr>
            </a:p>
          </p:txBody>
        </p:sp>
        <p:sp>
          <p:nvSpPr>
            <p:cNvPr id="80975" name="Rectangle 98"/>
            <p:cNvSpPr>
              <a:spLocks noChangeArrowheads="1"/>
            </p:cNvSpPr>
            <p:nvPr/>
          </p:nvSpPr>
          <p:spPr bwMode="auto">
            <a:xfrm>
              <a:off x="1567" y="821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US">
                <a:latin typeface="Arial" charset="0"/>
              </a:endParaRPr>
            </a:p>
          </p:txBody>
        </p:sp>
        <p:sp>
          <p:nvSpPr>
            <p:cNvPr id="80976" name="Rectangle 99"/>
            <p:cNvSpPr>
              <a:spLocks noChangeArrowheads="1"/>
            </p:cNvSpPr>
            <p:nvPr/>
          </p:nvSpPr>
          <p:spPr bwMode="auto">
            <a:xfrm>
              <a:off x="5217" y="306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>
                <a:latin typeface="Arial" charset="0"/>
              </a:endParaRPr>
            </a:p>
          </p:txBody>
        </p:sp>
        <p:sp>
          <p:nvSpPr>
            <p:cNvPr id="80977" name="Rectangle 100"/>
            <p:cNvSpPr>
              <a:spLocks noChangeArrowheads="1"/>
            </p:cNvSpPr>
            <p:nvPr/>
          </p:nvSpPr>
          <p:spPr bwMode="auto">
            <a:xfrm>
              <a:off x="536" y="3736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n-US">
                <a:latin typeface="Arial" charset="0"/>
              </a:endParaRPr>
            </a:p>
          </p:txBody>
        </p:sp>
        <p:sp>
          <p:nvSpPr>
            <p:cNvPr id="80978" name="Rectangle 101"/>
            <p:cNvSpPr>
              <a:spLocks noChangeArrowheads="1"/>
            </p:cNvSpPr>
            <p:nvPr/>
          </p:nvSpPr>
          <p:spPr bwMode="auto">
            <a:xfrm>
              <a:off x="536" y="807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>
                <a:latin typeface="Arial" charset="0"/>
              </a:endParaRPr>
            </a:p>
          </p:txBody>
        </p:sp>
        <p:sp>
          <p:nvSpPr>
            <p:cNvPr id="80979" name="Line 102"/>
            <p:cNvSpPr>
              <a:spLocks noChangeShapeType="1"/>
            </p:cNvSpPr>
            <p:nvPr/>
          </p:nvSpPr>
          <p:spPr bwMode="auto">
            <a:xfrm>
              <a:off x="4165" y="278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80" name="Rectangle 103"/>
            <p:cNvSpPr>
              <a:spLocks noChangeArrowheads="1"/>
            </p:cNvSpPr>
            <p:nvPr/>
          </p:nvSpPr>
          <p:spPr bwMode="auto">
            <a:xfrm>
              <a:off x="4330" y="79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80981" name="Rectangle 104"/>
            <p:cNvSpPr>
              <a:spLocks noChangeArrowheads="1"/>
            </p:cNvSpPr>
            <p:nvPr/>
          </p:nvSpPr>
          <p:spPr bwMode="auto">
            <a:xfrm>
              <a:off x="4360" y="176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80982" name="Rectangle 105"/>
            <p:cNvSpPr>
              <a:spLocks noChangeArrowheads="1"/>
            </p:cNvSpPr>
            <p:nvPr/>
          </p:nvSpPr>
          <p:spPr bwMode="auto">
            <a:xfrm>
              <a:off x="502" y="129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grpSp>
          <p:nvGrpSpPr>
            <p:cNvPr id="80983" name="Group 106"/>
            <p:cNvGrpSpPr>
              <a:grpSpLocks/>
            </p:cNvGrpSpPr>
            <p:nvPr/>
          </p:nvGrpSpPr>
          <p:grpSpPr bwMode="auto">
            <a:xfrm>
              <a:off x="1388" y="374"/>
              <a:ext cx="1025" cy="55"/>
              <a:chOff x="1388" y="374"/>
              <a:chExt cx="1025" cy="55"/>
            </a:xfrm>
          </p:grpSpPr>
          <p:sp>
            <p:nvSpPr>
              <p:cNvPr id="81035" name="Freeform 107"/>
              <p:cNvSpPr>
                <a:spLocks/>
              </p:cNvSpPr>
              <p:nvPr/>
            </p:nvSpPr>
            <p:spPr bwMode="auto">
              <a:xfrm>
                <a:off x="1388" y="374"/>
                <a:ext cx="117" cy="55"/>
              </a:xfrm>
              <a:custGeom>
                <a:avLst/>
                <a:gdLst>
                  <a:gd name="T0" fmla="*/ 0 w 117"/>
                  <a:gd name="T1" fmla="*/ 28 h 55"/>
                  <a:gd name="T2" fmla="*/ 117 w 117"/>
                  <a:gd name="T3" fmla="*/ 0 h 55"/>
                  <a:gd name="T4" fmla="*/ 117 w 117"/>
                  <a:gd name="T5" fmla="*/ 28 h 55"/>
                  <a:gd name="T6" fmla="*/ 117 w 117"/>
                  <a:gd name="T7" fmla="*/ 55 h 55"/>
                  <a:gd name="T8" fmla="*/ 0 w 117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55"/>
                  <a:gd name="T17" fmla="*/ 117 w 11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55">
                    <a:moveTo>
                      <a:pt x="0" y="28"/>
                    </a:moveTo>
                    <a:lnTo>
                      <a:pt x="117" y="0"/>
                    </a:lnTo>
                    <a:lnTo>
                      <a:pt x="117" y="28"/>
                    </a:lnTo>
                    <a:lnTo>
                      <a:pt x="117" y="5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36" name="Line 108"/>
              <p:cNvSpPr>
                <a:spLocks noChangeShapeType="1"/>
              </p:cNvSpPr>
              <p:nvPr/>
            </p:nvSpPr>
            <p:spPr bwMode="auto">
              <a:xfrm flipH="1">
                <a:off x="1498" y="395"/>
                <a:ext cx="915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0984" name="Group 109"/>
            <p:cNvGrpSpPr>
              <a:grpSpLocks/>
            </p:cNvGrpSpPr>
            <p:nvPr/>
          </p:nvGrpSpPr>
          <p:grpSpPr bwMode="auto">
            <a:xfrm flipH="1">
              <a:off x="3469" y="359"/>
              <a:ext cx="1025" cy="55"/>
              <a:chOff x="1388" y="374"/>
              <a:chExt cx="1025" cy="55"/>
            </a:xfrm>
          </p:grpSpPr>
          <p:sp>
            <p:nvSpPr>
              <p:cNvPr id="81033" name="Freeform 110"/>
              <p:cNvSpPr>
                <a:spLocks/>
              </p:cNvSpPr>
              <p:nvPr/>
            </p:nvSpPr>
            <p:spPr bwMode="auto">
              <a:xfrm>
                <a:off x="1388" y="374"/>
                <a:ext cx="117" cy="55"/>
              </a:xfrm>
              <a:custGeom>
                <a:avLst/>
                <a:gdLst>
                  <a:gd name="T0" fmla="*/ 0 w 117"/>
                  <a:gd name="T1" fmla="*/ 28 h 55"/>
                  <a:gd name="T2" fmla="*/ 117 w 117"/>
                  <a:gd name="T3" fmla="*/ 0 h 55"/>
                  <a:gd name="T4" fmla="*/ 117 w 117"/>
                  <a:gd name="T5" fmla="*/ 28 h 55"/>
                  <a:gd name="T6" fmla="*/ 117 w 117"/>
                  <a:gd name="T7" fmla="*/ 55 h 55"/>
                  <a:gd name="T8" fmla="*/ 0 w 117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55"/>
                  <a:gd name="T17" fmla="*/ 117 w 11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55">
                    <a:moveTo>
                      <a:pt x="0" y="28"/>
                    </a:moveTo>
                    <a:lnTo>
                      <a:pt x="117" y="0"/>
                    </a:lnTo>
                    <a:lnTo>
                      <a:pt x="117" y="28"/>
                    </a:lnTo>
                    <a:lnTo>
                      <a:pt x="117" y="5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1034" name="Line 111"/>
              <p:cNvSpPr>
                <a:spLocks noChangeShapeType="1"/>
              </p:cNvSpPr>
              <p:nvPr/>
            </p:nvSpPr>
            <p:spPr bwMode="auto">
              <a:xfrm flipH="1">
                <a:off x="1498" y="395"/>
                <a:ext cx="915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0985" name="Oval 118"/>
            <p:cNvSpPr>
              <a:spLocks noChangeArrowheads="1"/>
            </p:cNvSpPr>
            <p:nvPr/>
          </p:nvSpPr>
          <p:spPr bwMode="auto">
            <a:xfrm>
              <a:off x="1952" y="1205"/>
              <a:ext cx="675" cy="35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86" name="Oval 119"/>
            <p:cNvSpPr>
              <a:spLocks noChangeArrowheads="1"/>
            </p:cNvSpPr>
            <p:nvPr/>
          </p:nvSpPr>
          <p:spPr bwMode="auto">
            <a:xfrm>
              <a:off x="2407" y="1556"/>
              <a:ext cx="674" cy="35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87" name="Oval 120"/>
            <p:cNvSpPr>
              <a:spLocks noChangeArrowheads="1"/>
            </p:cNvSpPr>
            <p:nvPr/>
          </p:nvSpPr>
          <p:spPr bwMode="auto">
            <a:xfrm>
              <a:off x="3137" y="1735"/>
              <a:ext cx="674" cy="35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88" name="Oval 121"/>
            <p:cNvSpPr>
              <a:spLocks noChangeArrowheads="1"/>
            </p:cNvSpPr>
            <p:nvPr/>
          </p:nvSpPr>
          <p:spPr bwMode="auto">
            <a:xfrm>
              <a:off x="4362" y="1246"/>
              <a:ext cx="675" cy="35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89" name="Oval 122"/>
            <p:cNvSpPr>
              <a:spLocks noChangeArrowheads="1"/>
            </p:cNvSpPr>
            <p:nvPr/>
          </p:nvSpPr>
          <p:spPr bwMode="auto">
            <a:xfrm>
              <a:off x="3839" y="1563"/>
              <a:ext cx="675" cy="351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0990" name="Rectangle 123"/>
            <p:cNvSpPr>
              <a:spLocks noChangeArrowheads="1"/>
            </p:cNvSpPr>
            <p:nvPr/>
          </p:nvSpPr>
          <p:spPr bwMode="auto">
            <a:xfrm>
              <a:off x="3252" y="1352"/>
              <a:ext cx="42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pp.1-221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0991" name="Rectangle 124"/>
            <p:cNvSpPr>
              <a:spLocks noChangeArrowheads="1"/>
            </p:cNvSpPr>
            <p:nvPr/>
          </p:nvSpPr>
          <p:spPr bwMode="auto">
            <a:xfrm>
              <a:off x="4025" y="1687"/>
              <a:ext cx="3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setting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0992" name="Rectangle 125"/>
            <p:cNvSpPr>
              <a:spLocks noChangeArrowheads="1"/>
            </p:cNvSpPr>
            <p:nvPr/>
          </p:nvSpPr>
          <p:spPr bwMode="auto">
            <a:xfrm>
              <a:off x="2599" y="1687"/>
              <a:ext cx="51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character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0993" name="Rectangle 126"/>
            <p:cNvSpPr>
              <a:spLocks noChangeArrowheads="1"/>
            </p:cNvSpPr>
            <p:nvPr/>
          </p:nvSpPr>
          <p:spPr bwMode="auto">
            <a:xfrm>
              <a:off x="2186" y="1329"/>
              <a:ext cx="20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plot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0994" name="Rectangle 127"/>
            <p:cNvSpPr>
              <a:spLocks noChangeArrowheads="1"/>
            </p:cNvSpPr>
            <p:nvPr/>
          </p:nvSpPr>
          <p:spPr bwMode="auto">
            <a:xfrm>
              <a:off x="3254" y="1860"/>
              <a:ext cx="7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point of view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0995" name="Rectangle 128"/>
            <p:cNvSpPr>
              <a:spLocks noChangeArrowheads="1"/>
            </p:cNvSpPr>
            <p:nvPr/>
          </p:nvSpPr>
          <p:spPr bwMode="auto">
            <a:xfrm>
              <a:off x="4583" y="1378"/>
              <a:ext cx="3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theme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0996" name="Rectangle 129"/>
            <p:cNvSpPr>
              <a:spLocks noChangeArrowheads="1"/>
            </p:cNvSpPr>
            <p:nvPr/>
          </p:nvSpPr>
          <p:spPr bwMode="auto">
            <a:xfrm>
              <a:off x="974" y="3113"/>
              <a:ext cx="17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What makes a good short story?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0997" name="Rectangle 130"/>
            <p:cNvSpPr>
              <a:spLocks noChangeArrowheads="1"/>
            </p:cNvSpPr>
            <p:nvPr/>
          </p:nvSpPr>
          <p:spPr bwMode="auto">
            <a:xfrm>
              <a:off x="974" y="3237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sp>
          <p:nvSpPr>
            <p:cNvPr id="80998" name="Rectangle 131"/>
            <p:cNvSpPr>
              <a:spLocks noChangeArrowheads="1"/>
            </p:cNvSpPr>
            <p:nvPr/>
          </p:nvSpPr>
          <p:spPr bwMode="auto">
            <a:xfrm>
              <a:off x="974" y="3361"/>
              <a:ext cx="333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How do short stories help us learn and think about the world?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0999" name="Rectangle 132"/>
            <p:cNvSpPr>
              <a:spLocks noChangeArrowheads="1"/>
            </p:cNvSpPr>
            <p:nvPr/>
          </p:nvSpPr>
          <p:spPr bwMode="auto">
            <a:xfrm>
              <a:off x="974" y="348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sp>
          <p:nvSpPr>
            <p:cNvPr id="81000" name="Rectangle 133"/>
            <p:cNvSpPr>
              <a:spLocks noChangeArrowheads="1"/>
            </p:cNvSpPr>
            <p:nvPr/>
          </p:nvSpPr>
          <p:spPr bwMode="auto">
            <a:xfrm>
              <a:off x="974" y="3609"/>
              <a:ext cx="178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How do you write a short story?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1001" name="Rectangle 134"/>
            <p:cNvSpPr>
              <a:spLocks noChangeArrowheads="1"/>
            </p:cNvSpPr>
            <p:nvPr/>
          </p:nvSpPr>
          <p:spPr bwMode="auto">
            <a:xfrm>
              <a:off x="4294" y="76"/>
              <a:ext cx="425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Sharra Ti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1002" name="Rectangle 135"/>
            <p:cNvSpPr>
              <a:spLocks noChangeArrowheads="1"/>
            </p:cNvSpPr>
            <p:nvPr/>
          </p:nvSpPr>
          <p:spPr bwMode="auto">
            <a:xfrm>
              <a:off x="4437" y="167"/>
              <a:ext cx="22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9/18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1003" name="Rectangle 136"/>
            <p:cNvSpPr>
              <a:spLocks noChangeArrowheads="1"/>
            </p:cNvSpPr>
            <p:nvPr/>
          </p:nvSpPr>
          <p:spPr bwMode="auto">
            <a:xfrm>
              <a:off x="473" y="948"/>
              <a:ext cx="95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9/19    Concept Anchoring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04" name="Rectangle 137"/>
            <p:cNvSpPr>
              <a:spLocks noChangeArrowheads="1"/>
            </p:cNvSpPr>
            <p:nvPr/>
          </p:nvSpPr>
          <p:spPr bwMode="auto">
            <a:xfrm>
              <a:off x="473" y="2710"/>
              <a:ext cx="57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10/25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 Review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05" name="Rectangle 138"/>
            <p:cNvSpPr>
              <a:spLocks noChangeArrowheads="1"/>
            </p:cNvSpPr>
            <p:nvPr/>
          </p:nvSpPr>
          <p:spPr bwMode="auto">
            <a:xfrm>
              <a:off x="2441" y="592"/>
              <a:ext cx="1088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>
                  <a:solidFill>
                    <a:srgbClr val="000000"/>
                  </a:solidFill>
                  <a:latin typeface="Sand" pitchFamily="-48" charset="0"/>
                </a:rPr>
                <a:t>The Short Story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1006" name="Rectangle 139"/>
            <p:cNvSpPr>
              <a:spLocks noChangeArrowheads="1"/>
            </p:cNvSpPr>
            <p:nvPr/>
          </p:nvSpPr>
          <p:spPr bwMode="auto">
            <a:xfrm>
              <a:off x="2916" y="989"/>
              <a:ext cx="1097" cy="3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learning about the world through brief tales that can be read in one sitting </a:t>
              </a:r>
            </a:p>
          </p:txBody>
        </p:sp>
        <p:sp>
          <p:nvSpPr>
            <p:cNvPr id="81007" name="Rectangle 140"/>
            <p:cNvSpPr>
              <a:spLocks noChangeArrowheads="1"/>
            </p:cNvSpPr>
            <p:nvPr/>
          </p:nvSpPr>
          <p:spPr bwMode="auto">
            <a:xfrm>
              <a:off x="3124" y="1041"/>
              <a:ext cx="681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endParaRPr lang="en-US" sz="100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81008" name="Rectangle 141"/>
            <p:cNvSpPr>
              <a:spLocks noChangeArrowheads="1"/>
            </p:cNvSpPr>
            <p:nvPr/>
          </p:nvSpPr>
          <p:spPr bwMode="auto">
            <a:xfrm>
              <a:off x="3124" y="1151"/>
              <a:ext cx="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sz="1000">
                <a:solidFill>
                  <a:srgbClr val="000000"/>
                </a:solidFill>
                <a:latin typeface="Comic Sans MS" pitchFamily="-112" charset="0"/>
              </a:endParaRPr>
            </a:p>
          </p:txBody>
        </p:sp>
        <p:sp>
          <p:nvSpPr>
            <p:cNvPr id="81009" name="Rectangle 142"/>
            <p:cNvSpPr>
              <a:spLocks noChangeArrowheads="1"/>
            </p:cNvSpPr>
            <p:nvPr/>
          </p:nvSpPr>
          <p:spPr bwMode="auto">
            <a:xfrm>
              <a:off x="3124" y="1261"/>
              <a:ext cx="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 sz="1000">
                <a:latin typeface="Comic Sans MS" pitchFamily="-112" charset="0"/>
              </a:endParaRPr>
            </a:p>
          </p:txBody>
        </p:sp>
        <p:sp>
          <p:nvSpPr>
            <p:cNvPr id="81010" name="Rectangle 143"/>
            <p:cNvSpPr>
              <a:spLocks noChangeArrowheads="1"/>
            </p:cNvSpPr>
            <p:nvPr/>
          </p:nvSpPr>
          <p:spPr bwMode="auto">
            <a:xfrm>
              <a:off x="3869" y="1459"/>
              <a:ext cx="434" cy="8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011" name="Rectangle 144"/>
            <p:cNvSpPr>
              <a:spLocks noChangeArrowheads="1"/>
            </p:cNvSpPr>
            <p:nvPr/>
          </p:nvSpPr>
          <p:spPr bwMode="auto">
            <a:xfrm>
              <a:off x="3846" y="1453"/>
              <a:ext cx="46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by exploring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12" name="Rectangle 147"/>
            <p:cNvSpPr>
              <a:spLocks noChangeArrowheads="1"/>
            </p:cNvSpPr>
            <p:nvPr/>
          </p:nvSpPr>
          <p:spPr bwMode="auto">
            <a:xfrm>
              <a:off x="3329" y="1604"/>
              <a:ext cx="400" cy="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013" name="Rectangle 148"/>
            <p:cNvSpPr>
              <a:spLocks noChangeArrowheads="1"/>
            </p:cNvSpPr>
            <p:nvPr/>
          </p:nvSpPr>
          <p:spPr bwMode="auto">
            <a:xfrm>
              <a:off x="3278" y="1598"/>
              <a:ext cx="42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by  defining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14" name="Rectangle 149"/>
            <p:cNvSpPr>
              <a:spLocks noChangeArrowheads="1"/>
            </p:cNvSpPr>
            <p:nvPr/>
          </p:nvSpPr>
          <p:spPr bwMode="auto">
            <a:xfrm>
              <a:off x="2322" y="1117"/>
              <a:ext cx="469" cy="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by  following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15" name="Rectangle 150"/>
            <p:cNvSpPr>
              <a:spLocks noChangeArrowheads="1"/>
            </p:cNvSpPr>
            <p:nvPr/>
          </p:nvSpPr>
          <p:spPr bwMode="auto">
            <a:xfrm>
              <a:off x="4157" y="1142"/>
              <a:ext cx="54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by  identifying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16" name="Rectangle 151"/>
            <p:cNvSpPr>
              <a:spLocks noChangeArrowheads="1"/>
            </p:cNvSpPr>
            <p:nvPr/>
          </p:nvSpPr>
          <p:spPr bwMode="auto">
            <a:xfrm>
              <a:off x="473" y="1100"/>
              <a:ext cx="1019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9/20    Quiz on reading</a:t>
              </a:r>
            </a:p>
            <a:p>
              <a:pPr>
                <a:lnSpc>
                  <a:spcPct val="80000"/>
                </a:lnSpc>
              </a:pP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       strategies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17" name="Rectangle 152"/>
            <p:cNvSpPr>
              <a:spLocks noChangeArrowheads="1"/>
            </p:cNvSpPr>
            <p:nvPr/>
          </p:nvSpPr>
          <p:spPr bwMode="auto">
            <a:xfrm>
              <a:off x="473" y="1258"/>
              <a:ext cx="100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9/27  Portfolio presentation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18" name="Rectangle 153"/>
            <p:cNvSpPr>
              <a:spLocks noChangeArrowheads="1"/>
            </p:cNvSpPr>
            <p:nvPr/>
          </p:nvSpPr>
          <p:spPr bwMode="auto">
            <a:xfrm>
              <a:off x="473" y="1423"/>
              <a:ext cx="99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10/1 Quiz on Plot/Character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19" name="Rectangle 154"/>
            <p:cNvSpPr>
              <a:spLocks noChangeArrowheads="1"/>
            </p:cNvSpPr>
            <p:nvPr/>
          </p:nvSpPr>
          <p:spPr bwMode="auto">
            <a:xfrm>
              <a:off x="473" y="1581"/>
              <a:ext cx="99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10/5   Film on Point of View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20" name="Rectangle 155"/>
            <p:cNvSpPr>
              <a:spLocks noChangeArrowheads="1"/>
            </p:cNvSpPr>
            <p:nvPr/>
          </p:nvSpPr>
          <p:spPr bwMode="auto">
            <a:xfrm>
              <a:off x="473" y="1733"/>
              <a:ext cx="683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10/8    Project 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21" name="Rectangle 156"/>
            <p:cNvSpPr>
              <a:spLocks noChangeArrowheads="1"/>
            </p:cNvSpPr>
            <p:nvPr/>
          </p:nvSpPr>
          <p:spPr bwMode="auto">
            <a:xfrm>
              <a:off x="473" y="1891"/>
              <a:ext cx="1028" cy="1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10/12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Point of View</a:t>
              </a:r>
            </a:p>
            <a:p>
              <a:pPr>
                <a:lnSpc>
                  <a:spcPct val="80000"/>
                </a:lnSpc>
              </a:pP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        assignment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22" name="Rectangle 157"/>
            <p:cNvSpPr>
              <a:spLocks noChangeArrowheads="1"/>
            </p:cNvSpPr>
            <p:nvPr/>
          </p:nvSpPr>
          <p:spPr bwMode="auto">
            <a:xfrm>
              <a:off x="473" y="2242"/>
              <a:ext cx="99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10/15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Portfolio presentation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23" name="Rectangle 158"/>
            <p:cNvSpPr>
              <a:spLocks noChangeArrowheads="1"/>
            </p:cNvSpPr>
            <p:nvPr/>
          </p:nvSpPr>
          <p:spPr bwMode="auto">
            <a:xfrm>
              <a:off x="473" y="2387"/>
              <a:ext cx="99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10/21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Quiz on Setting/theme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24" name="Rectangle 159"/>
            <p:cNvSpPr>
              <a:spLocks noChangeArrowheads="1"/>
            </p:cNvSpPr>
            <p:nvPr/>
          </p:nvSpPr>
          <p:spPr bwMode="auto">
            <a:xfrm>
              <a:off x="473" y="2559"/>
              <a:ext cx="81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10/24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Short story 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25" name="Rectangle 160"/>
            <p:cNvSpPr>
              <a:spLocks noChangeArrowheads="1"/>
            </p:cNvSpPr>
            <p:nvPr/>
          </p:nvSpPr>
          <p:spPr bwMode="auto">
            <a:xfrm>
              <a:off x="467" y="2860"/>
              <a:ext cx="934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10/27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Short story analysis</a:t>
              </a:r>
            </a:p>
            <a:p>
              <a:pPr>
                <a:lnSpc>
                  <a:spcPct val="70000"/>
                </a:lnSpc>
              </a:pP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        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1026" name="Rectangle 161"/>
            <p:cNvSpPr>
              <a:spLocks noChangeArrowheads="1"/>
            </p:cNvSpPr>
            <p:nvPr/>
          </p:nvSpPr>
          <p:spPr bwMode="auto">
            <a:xfrm>
              <a:off x="4375" y="3069"/>
              <a:ext cx="567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cause/effect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81027" name="Rectangle 162"/>
            <p:cNvSpPr>
              <a:spLocks noChangeArrowheads="1"/>
            </p:cNvSpPr>
            <p:nvPr/>
          </p:nvSpPr>
          <p:spPr bwMode="auto">
            <a:xfrm>
              <a:off x="4349" y="3269"/>
              <a:ext cx="74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problem/solution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81028" name="Rectangle 163"/>
            <p:cNvSpPr>
              <a:spLocks noChangeArrowheads="1"/>
            </p:cNvSpPr>
            <p:nvPr/>
          </p:nvSpPr>
          <p:spPr bwMode="auto">
            <a:xfrm>
              <a:off x="754" y="613"/>
              <a:ext cx="79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Quality Writing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1029" name="Rectangle 164"/>
            <p:cNvSpPr>
              <a:spLocks noChangeArrowheads="1"/>
            </p:cNvSpPr>
            <p:nvPr/>
          </p:nvSpPr>
          <p:spPr bwMode="auto">
            <a:xfrm>
              <a:off x="4636" y="605"/>
              <a:ext cx="32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Drama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1030" name="Rectangle 165"/>
            <p:cNvSpPr>
              <a:spLocks noChangeArrowheads="1"/>
            </p:cNvSpPr>
            <p:nvPr/>
          </p:nvSpPr>
          <p:spPr bwMode="auto">
            <a:xfrm>
              <a:off x="2426" y="326"/>
              <a:ext cx="101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Types of Literature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1031" name="Rectangle 167"/>
            <p:cNvSpPr>
              <a:spLocks noChangeArrowheads="1"/>
            </p:cNvSpPr>
            <p:nvPr/>
          </p:nvSpPr>
          <p:spPr bwMode="auto">
            <a:xfrm>
              <a:off x="2662" y="1455"/>
              <a:ext cx="400" cy="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1032" name="Rectangle 146"/>
            <p:cNvSpPr>
              <a:spLocks noChangeArrowheads="1"/>
            </p:cNvSpPr>
            <p:nvPr/>
          </p:nvSpPr>
          <p:spPr bwMode="auto">
            <a:xfrm>
              <a:off x="2664" y="1460"/>
              <a:ext cx="47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by  analyzing</a:t>
              </a:r>
              <a:endParaRPr lang="en-US" sz="800">
                <a:latin typeface="Sand" pitchFamily="-48" charset="0"/>
              </a:endParaRPr>
            </a:p>
          </p:txBody>
        </p:sp>
      </p:grpSp>
      <p:pic>
        <p:nvPicPr>
          <p:cNvPr id="80901" name="Picture 164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7B1B3-D507-4577-8C68-610A94134C11}" type="slidenum">
              <a:rPr lang="en-US"/>
              <a:pPr/>
              <a:t>43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Unit Organizer Implementation Options</a:t>
            </a:r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US" sz="2200" smtClean="0"/>
              <a:t>Option 1</a:t>
            </a:r>
          </a:p>
          <a:p>
            <a:pPr lvl="1" eaLnBrk="1" hangingPunct="1"/>
            <a:r>
              <a:rPr lang="en-US" sz="2000" smtClean="0"/>
              <a:t>Blank form displayed on an overhead or chalkboard</a:t>
            </a:r>
          </a:p>
          <a:p>
            <a:pPr lvl="1" eaLnBrk="1" hangingPunct="1"/>
            <a:r>
              <a:rPr lang="en-US" sz="2000" smtClean="0"/>
              <a:t>Unit framework is built from scratch</a:t>
            </a:r>
          </a:p>
          <a:p>
            <a:pPr lvl="1" eaLnBrk="1" hangingPunct="1"/>
            <a:r>
              <a:rPr lang="en-US" sz="2000" smtClean="0"/>
              <a:t>Students construct their own organizer on blank paper</a:t>
            </a:r>
          </a:p>
          <a:p>
            <a:pPr eaLnBrk="1" hangingPunct="1">
              <a:buFontTx/>
              <a:buNone/>
            </a:pPr>
            <a:endParaRPr lang="en-US" sz="2200" smtClean="0"/>
          </a:p>
          <a:p>
            <a:pPr eaLnBrk="1" hangingPunct="1">
              <a:buFontTx/>
              <a:buNone/>
            </a:pPr>
            <a:r>
              <a:rPr lang="en-US" sz="2200" smtClean="0"/>
              <a:t>Option 2</a:t>
            </a:r>
          </a:p>
          <a:p>
            <a:pPr lvl="1" eaLnBrk="1" hangingPunct="1"/>
            <a:r>
              <a:rPr lang="en-US" sz="2000" smtClean="0"/>
              <a:t>Blank forms are distributed to students</a:t>
            </a:r>
          </a:p>
          <a:p>
            <a:pPr lvl="1" eaLnBrk="1" hangingPunct="1"/>
            <a:r>
              <a:rPr lang="en-US" sz="2000" smtClean="0"/>
              <a:t>Teacher guides the class using a form on an overhead or chalkboard.</a:t>
            </a:r>
          </a:p>
        </p:txBody>
      </p:sp>
      <p:pic>
        <p:nvPicPr>
          <p:cNvPr id="81926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906BAA-D5AA-443A-B551-299DF1726F0C}" type="slidenum">
              <a:rPr lang="en-US"/>
              <a:pPr/>
              <a:t>44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29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Unit Organizer Implementation Options</a:t>
            </a:r>
          </a:p>
        </p:txBody>
      </p:sp>
      <p:sp>
        <p:nvSpPr>
          <p:cNvPr id="8294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mtClean="0"/>
              <a:t>Option 3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Partially completed Unit Organizer forms are distributed to students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mtClean="0"/>
              <a:t>Teacher and students add information as the Unit Organizer is created. </a:t>
            </a:r>
          </a:p>
        </p:txBody>
      </p:sp>
      <p:pic>
        <p:nvPicPr>
          <p:cNvPr id="8295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95D685-C611-4046-9444-03ECFADFEBBA}" type="slidenum">
              <a:rPr lang="en-US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39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Get Set</a:t>
            </a:r>
          </a:p>
        </p:txBody>
      </p:sp>
      <p:sp>
        <p:nvSpPr>
          <p:cNvPr id="839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Choose the material. 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22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Introduce Unit Organizers.</a:t>
            </a:r>
          </a:p>
          <a:p>
            <a:pPr eaLnBrk="1" hangingPunct="1">
              <a:lnSpc>
                <a:spcPct val="80000"/>
              </a:lnSpc>
            </a:pPr>
            <a:endParaRPr lang="en-US" sz="22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Describe how you will </a:t>
            </a:r>
            <a:r>
              <a:rPr lang="en-US" sz="2000" b="1" smtClean="0"/>
              <a:t>Cue</a:t>
            </a:r>
            <a:r>
              <a:rPr lang="en-US" sz="2000" smtClean="0"/>
              <a:t> their use of Unit Organizers.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Describe and model how you will </a:t>
            </a:r>
            <a:r>
              <a:rPr lang="en-US" sz="2000" b="1" smtClean="0"/>
              <a:t>Do</a:t>
            </a:r>
            <a:r>
              <a:rPr lang="en-US" sz="2000" smtClean="0"/>
              <a:t> the routine.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Explain how you will </a:t>
            </a:r>
            <a:r>
              <a:rPr lang="en-US" sz="2000" b="1" smtClean="0"/>
              <a:t>Review</a:t>
            </a:r>
            <a:r>
              <a:rPr lang="en-US" sz="2000" smtClean="0"/>
              <a:t> the information.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Debrief.</a:t>
            </a:r>
          </a:p>
        </p:txBody>
      </p:sp>
      <p:pic>
        <p:nvPicPr>
          <p:cNvPr id="8397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85F7EEE-DED8-4B77-8F72-EDB038DB4288}" type="slidenum">
              <a:rPr lang="en-US"/>
              <a:pPr/>
              <a:t>46</a:t>
            </a:fld>
            <a:endParaRPr lang="en-US"/>
          </a:p>
        </p:txBody>
      </p:sp>
      <p:sp>
        <p:nvSpPr>
          <p:cNvPr id="14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84996" name="Group 158"/>
          <p:cNvGrpSpPr>
            <a:grpSpLocks/>
          </p:cNvGrpSpPr>
          <p:nvPr/>
        </p:nvGrpSpPr>
        <p:grpSpPr bwMode="auto">
          <a:xfrm>
            <a:off x="709613" y="101600"/>
            <a:ext cx="7735887" cy="6162675"/>
            <a:chOff x="447" y="64"/>
            <a:chExt cx="4873" cy="3882"/>
          </a:xfrm>
        </p:grpSpPr>
        <p:sp>
          <p:nvSpPr>
            <p:cNvPr id="84998" name="Oval 5"/>
            <p:cNvSpPr>
              <a:spLocks noChangeArrowheads="1"/>
            </p:cNvSpPr>
            <p:nvPr/>
          </p:nvSpPr>
          <p:spPr bwMode="auto">
            <a:xfrm>
              <a:off x="2825" y="904"/>
              <a:ext cx="1265" cy="618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4999" name="Group 6"/>
            <p:cNvGrpSpPr>
              <a:grpSpLocks/>
            </p:cNvGrpSpPr>
            <p:nvPr/>
          </p:nvGrpSpPr>
          <p:grpSpPr bwMode="auto">
            <a:xfrm>
              <a:off x="2894" y="1330"/>
              <a:ext cx="1120" cy="1"/>
              <a:chOff x="2894" y="1330"/>
              <a:chExt cx="1120" cy="1"/>
            </a:xfrm>
          </p:grpSpPr>
          <p:sp>
            <p:nvSpPr>
              <p:cNvPr id="85124" name="Line 7"/>
              <p:cNvSpPr>
                <a:spLocks noChangeShapeType="1"/>
              </p:cNvSpPr>
              <p:nvPr/>
            </p:nvSpPr>
            <p:spPr bwMode="auto">
              <a:xfrm>
                <a:off x="289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5" name="Line 8"/>
              <p:cNvSpPr>
                <a:spLocks noChangeShapeType="1"/>
              </p:cNvSpPr>
              <p:nvPr/>
            </p:nvSpPr>
            <p:spPr bwMode="auto">
              <a:xfrm>
                <a:off x="2956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6" name="Line 9"/>
              <p:cNvSpPr>
                <a:spLocks noChangeShapeType="1"/>
              </p:cNvSpPr>
              <p:nvPr/>
            </p:nvSpPr>
            <p:spPr bwMode="auto">
              <a:xfrm>
                <a:off x="3017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7" name="Line 10"/>
              <p:cNvSpPr>
                <a:spLocks noChangeShapeType="1"/>
              </p:cNvSpPr>
              <p:nvPr/>
            </p:nvSpPr>
            <p:spPr bwMode="auto">
              <a:xfrm>
                <a:off x="3079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8" name="Line 11"/>
              <p:cNvSpPr>
                <a:spLocks noChangeShapeType="1"/>
              </p:cNvSpPr>
              <p:nvPr/>
            </p:nvSpPr>
            <p:spPr bwMode="auto">
              <a:xfrm>
                <a:off x="3141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9" name="Line 12"/>
              <p:cNvSpPr>
                <a:spLocks noChangeShapeType="1"/>
              </p:cNvSpPr>
              <p:nvPr/>
            </p:nvSpPr>
            <p:spPr bwMode="auto">
              <a:xfrm>
                <a:off x="3203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0" name="Line 13"/>
              <p:cNvSpPr>
                <a:spLocks noChangeShapeType="1"/>
              </p:cNvSpPr>
              <p:nvPr/>
            </p:nvSpPr>
            <p:spPr bwMode="auto">
              <a:xfrm>
                <a:off x="326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1" name="Line 14"/>
              <p:cNvSpPr>
                <a:spLocks noChangeShapeType="1"/>
              </p:cNvSpPr>
              <p:nvPr/>
            </p:nvSpPr>
            <p:spPr bwMode="auto">
              <a:xfrm>
                <a:off x="3327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2" name="Line 15"/>
              <p:cNvSpPr>
                <a:spLocks noChangeShapeType="1"/>
              </p:cNvSpPr>
              <p:nvPr/>
            </p:nvSpPr>
            <p:spPr bwMode="auto">
              <a:xfrm>
                <a:off x="3389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3" name="Line 16"/>
              <p:cNvSpPr>
                <a:spLocks noChangeShapeType="1"/>
              </p:cNvSpPr>
              <p:nvPr/>
            </p:nvSpPr>
            <p:spPr bwMode="auto">
              <a:xfrm>
                <a:off x="3451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4" name="Line 17"/>
              <p:cNvSpPr>
                <a:spLocks noChangeShapeType="1"/>
              </p:cNvSpPr>
              <p:nvPr/>
            </p:nvSpPr>
            <p:spPr bwMode="auto">
              <a:xfrm>
                <a:off x="3512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5" name="Line 18"/>
              <p:cNvSpPr>
                <a:spLocks noChangeShapeType="1"/>
              </p:cNvSpPr>
              <p:nvPr/>
            </p:nvSpPr>
            <p:spPr bwMode="auto">
              <a:xfrm>
                <a:off x="3574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6" name="Line 19"/>
              <p:cNvSpPr>
                <a:spLocks noChangeShapeType="1"/>
              </p:cNvSpPr>
              <p:nvPr/>
            </p:nvSpPr>
            <p:spPr bwMode="auto">
              <a:xfrm>
                <a:off x="3636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7" name="Line 20"/>
              <p:cNvSpPr>
                <a:spLocks noChangeShapeType="1"/>
              </p:cNvSpPr>
              <p:nvPr/>
            </p:nvSpPr>
            <p:spPr bwMode="auto">
              <a:xfrm>
                <a:off x="3698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8" name="Line 21"/>
              <p:cNvSpPr>
                <a:spLocks noChangeShapeType="1"/>
              </p:cNvSpPr>
              <p:nvPr/>
            </p:nvSpPr>
            <p:spPr bwMode="auto">
              <a:xfrm>
                <a:off x="3760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39" name="Line 22"/>
              <p:cNvSpPr>
                <a:spLocks noChangeShapeType="1"/>
              </p:cNvSpPr>
              <p:nvPr/>
            </p:nvSpPr>
            <p:spPr bwMode="auto">
              <a:xfrm>
                <a:off x="3822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40" name="Line 23"/>
              <p:cNvSpPr>
                <a:spLocks noChangeShapeType="1"/>
              </p:cNvSpPr>
              <p:nvPr/>
            </p:nvSpPr>
            <p:spPr bwMode="auto">
              <a:xfrm>
                <a:off x="388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41" name="Line 24"/>
              <p:cNvSpPr>
                <a:spLocks noChangeShapeType="1"/>
              </p:cNvSpPr>
              <p:nvPr/>
            </p:nvSpPr>
            <p:spPr bwMode="auto">
              <a:xfrm>
                <a:off x="394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42" name="Line 25"/>
              <p:cNvSpPr>
                <a:spLocks noChangeShapeType="1"/>
              </p:cNvSpPr>
              <p:nvPr/>
            </p:nvSpPr>
            <p:spPr bwMode="auto">
              <a:xfrm>
                <a:off x="4007" y="1330"/>
                <a:ext cx="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5000" name="Rectangle 26"/>
            <p:cNvSpPr>
              <a:spLocks noChangeArrowheads="1"/>
            </p:cNvSpPr>
            <p:nvPr/>
          </p:nvSpPr>
          <p:spPr bwMode="auto">
            <a:xfrm>
              <a:off x="3952" y="134"/>
              <a:ext cx="1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Arial" charset="0"/>
              </a:endParaRPr>
            </a:p>
          </p:txBody>
        </p:sp>
        <p:sp>
          <p:nvSpPr>
            <p:cNvPr id="85001" name="Rectangle 27"/>
            <p:cNvSpPr>
              <a:spLocks noChangeArrowheads="1"/>
            </p:cNvSpPr>
            <p:nvPr/>
          </p:nvSpPr>
          <p:spPr bwMode="auto">
            <a:xfrm>
              <a:off x="3952" y="223"/>
              <a:ext cx="17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Arial" charset="0"/>
              </a:endParaRPr>
            </a:p>
          </p:txBody>
        </p:sp>
        <p:sp>
          <p:nvSpPr>
            <p:cNvPr id="85002" name="Line 28"/>
            <p:cNvSpPr>
              <a:spLocks noChangeShapeType="1"/>
            </p:cNvSpPr>
            <p:nvPr/>
          </p:nvSpPr>
          <p:spPr bwMode="auto">
            <a:xfrm>
              <a:off x="4165" y="182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03" name="Rectangle 29"/>
            <p:cNvSpPr>
              <a:spLocks noChangeArrowheads="1"/>
            </p:cNvSpPr>
            <p:nvPr/>
          </p:nvSpPr>
          <p:spPr bwMode="auto">
            <a:xfrm>
              <a:off x="447" y="141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sp>
          <p:nvSpPr>
            <p:cNvPr id="85004" name="Rectangle 30"/>
            <p:cNvSpPr>
              <a:spLocks noChangeArrowheads="1"/>
            </p:cNvSpPr>
            <p:nvPr/>
          </p:nvSpPr>
          <p:spPr bwMode="auto">
            <a:xfrm>
              <a:off x="2571" y="203"/>
              <a:ext cx="5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BIGGER PICTURE</a:t>
              </a:r>
              <a:endParaRPr lang="en-US">
                <a:latin typeface="Arial" charset="0"/>
              </a:endParaRPr>
            </a:p>
          </p:txBody>
        </p:sp>
        <p:sp>
          <p:nvSpPr>
            <p:cNvPr id="85005" name="Rectangle 31"/>
            <p:cNvSpPr>
              <a:spLocks noChangeArrowheads="1"/>
            </p:cNvSpPr>
            <p:nvPr/>
          </p:nvSpPr>
          <p:spPr bwMode="auto">
            <a:xfrm>
              <a:off x="797" y="512"/>
              <a:ext cx="3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LAST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85006" name="Rectangle 32"/>
            <p:cNvSpPr>
              <a:spLocks noChangeArrowheads="1"/>
            </p:cNvSpPr>
            <p:nvPr/>
          </p:nvSpPr>
          <p:spPr bwMode="auto">
            <a:xfrm>
              <a:off x="1120" y="512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Arial" charset="0"/>
              </a:endParaRPr>
            </a:p>
          </p:txBody>
        </p:sp>
        <p:sp>
          <p:nvSpPr>
            <p:cNvPr id="85007" name="Rectangle 33"/>
            <p:cNvSpPr>
              <a:spLocks noChangeArrowheads="1"/>
            </p:cNvSpPr>
            <p:nvPr/>
          </p:nvSpPr>
          <p:spPr bwMode="auto">
            <a:xfrm>
              <a:off x="2770" y="525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85008" name="Rectangle 34"/>
            <p:cNvSpPr>
              <a:spLocks noChangeArrowheads="1"/>
            </p:cNvSpPr>
            <p:nvPr/>
          </p:nvSpPr>
          <p:spPr bwMode="auto">
            <a:xfrm>
              <a:off x="446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NEXT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85009" name="Rectangle 35"/>
            <p:cNvSpPr>
              <a:spLocks noChangeArrowheads="1"/>
            </p:cNvSpPr>
            <p:nvPr/>
          </p:nvSpPr>
          <p:spPr bwMode="auto">
            <a:xfrm>
              <a:off x="479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Arial" charset="0"/>
              </a:endParaRPr>
            </a:p>
          </p:txBody>
        </p:sp>
        <p:sp>
          <p:nvSpPr>
            <p:cNvPr id="85010" name="Line 36"/>
            <p:cNvSpPr>
              <a:spLocks noChangeShapeType="1"/>
            </p:cNvSpPr>
            <p:nvPr/>
          </p:nvSpPr>
          <p:spPr bwMode="auto">
            <a:xfrm>
              <a:off x="474" y="766"/>
              <a:ext cx="483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11" name="Line 37"/>
            <p:cNvSpPr>
              <a:spLocks noChangeShapeType="1"/>
            </p:cNvSpPr>
            <p:nvPr/>
          </p:nvSpPr>
          <p:spPr bwMode="auto">
            <a:xfrm>
              <a:off x="467" y="3014"/>
              <a:ext cx="4833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12" name="Line 38"/>
            <p:cNvSpPr>
              <a:spLocks noChangeShapeType="1"/>
            </p:cNvSpPr>
            <p:nvPr/>
          </p:nvSpPr>
          <p:spPr bwMode="auto">
            <a:xfrm>
              <a:off x="1766" y="498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13" name="Line 39"/>
            <p:cNvSpPr>
              <a:spLocks noChangeShapeType="1"/>
            </p:cNvSpPr>
            <p:nvPr/>
          </p:nvSpPr>
          <p:spPr bwMode="auto">
            <a:xfrm>
              <a:off x="4055" y="505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14" name="Arc 40"/>
            <p:cNvSpPr>
              <a:spLocks/>
            </p:cNvSpPr>
            <p:nvPr/>
          </p:nvSpPr>
          <p:spPr bwMode="auto">
            <a:xfrm>
              <a:off x="474" y="306"/>
              <a:ext cx="1289" cy="199"/>
            </a:xfrm>
            <a:custGeom>
              <a:avLst/>
              <a:gdLst>
                <a:gd name="T0" fmla="*/ 0 w 21600"/>
                <a:gd name="T1" fmla="*/ 199 h 21600"/>
                <a:gd name="T2" fmla="*/ 1289 w 21600"/>
                <a:gd name="T3" fmla="*/ 0 h 21600"/>
                <a:gd name="T4" fmla="*/ 1289 w 21600"/>
                <a:gd name="T5" fmla="*/ 199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15" name="Arc 41"/>
            <p:cNvSpPr>
              <a:spLocks/>
            </p:cNvSpPr>
            <p:nvPr/>
          </p:nvSpPr>
          <p:spPr bwMode="auto">
            <a:xfrm>
              <a:off x="467" y="299"/>
              <a:ext cx="1296" cy="206"/>
            </a:xfrm>
            <a:custGeom>
              <a:avLst/>
              <a:gdLst>
                <a:gd name="T0" fmla="*/ 0 w 21600"/>
                <a:gd name="T1" fmla="*/ 206 h 21600"/>
                <a:gd name="T2" fmla="*/ 1296 w 21600"/>
                <a:gd name="T3" fmla="*/ 0 h 21600"/>
                <a:gd name="T4" fmla="*/ 1296 w 21600"/>
                <a:gd name="T5" fmla="*/ 20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16" name="Arc 42"/>
            <p:cNvSpPr>
              <a:spLocks/>
            </p:cNvSpPr>
            <p:nvPr/>
          </p:nvSpPr>
          <p:spPr bwMode="auto">
            <a:xfrm>
              <a:off x="4055" y="299"/>
              <a:ext cx="1265" cy="203"/>
            </a:xfrm>
            <a:custGeom>
              <a:avLst/>
              <a:gdLst>
                <a:gd name="T0" fmla="*/ 0 w 21616"/>
                <a:gd name="T1" fmla="*/ 0 h 21600"/>
                <a:gd name="T2" fmla="*/ 1265 w 21616"/>
                <a:gd name="T3" fmla="*/ 202 h 21600"/>
                <a:gd name="T4" fmla="*/ 1 w 21616"/>
                <a:gd name="T5" fmla="*/ 203 h 21600"/>
                <a:gd name="T6" fmla="*/ 0 60000 65536"/>
                <a:gd name="T7" fmla="*/ 0 60000 65536"/>
                <a:gd name="T8" fmla="*/ 0 60000 65536"/>
                <a:gd name="T9" fmla="*/ 0 w 21616"/>
                <a:gd name="T10" fmla="*/ 0 h 21600"/>
                <a:gd name="T11" fmla="*/ 21616 w 2161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16" h="21600" fill="none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</a:path>
                <a:path w="21616" h="21600" stroke="0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  <a:lnTo>
                    <a:pt x="17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17" name="Line 43"/>
            <p:cNvSpPr>
              <a:spLocks noChangeShapeType="1"/>
            </p:cNvSpPr>
            <p:nvPr/>
          </p:nvSpPr>
          <p:spPr bwMode="auto">
            <a:xfrm>
              <a:off x="1760" y="299"/>
              <a:ext cx="228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85018" name="Group 44"/>
            <p:cNvGrpSpPr>
              <a:grpSpLocks/>
            </p:cNvGrpSpPr>
            <p:nvPr/>
          </p:nvGrpSpPr>
          <p:grpSpPr bwMode="auto">
            <a:xfrm>
              <a:off x="1760" y="326"/>
              <a:ext cx="1" cy="145"/>
              <a:chOff x="1760" y="326"/>
              <a:chExt cx="1" cy="145"/>
            </a:xfrm>
          </p:grpSpPr>
          <p:sp>
            <p:nvSpPr>
              <p:cNvPr id="85121" name="Line 45"/>
              <p:cNvSpPr>
                <a:spLocks noChangeShapeType="1"/>
              </p:cNvSpPr>
              <p:nvPr/>
            </p:nvSpPr>
            <p:spPr bwMode="auto">
              <a:xfrm>
                <a:off x="1760" y="326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2" name="Line 46"/>
              <p:cNvSpPr>
                <a:spLocks noChangeShapeType="1"/>
              </p:cNvSpPr>
              <p:nvPr/>
            </p:nvSpPr>
            <p:spPr bwMode="auto">
              <a:xfrm>
                <a:off x="1760" y="388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3" name="Line 47"/>
              <p:cNvSpPr>
                <a:spLocks noChangeShapeType="1"/>
              </p:cNvSpPr>
              <p:nvPr/>
            </p:nvSpPr>
            <p:spPr bwMode="auto">
              <a:xfrm>
                <a:off x="1760" y="450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5019" name="Group 48"/>
            <p:cNvGrpSpPr>
              <a:grpSpLocks/>
            </p:cNvGrpSpPr>
            <p:nvPr/>
          </p:nvGrpSpPr>
          <p:grpSpPr bwMode="auto">
            <a:xfrm>
              <a:off x="4062" y="333"/>
              <a:ext cx="1" cy="145"/>
              <a:chOff x="4062" y="333"/>
              <a:chExt cx="1" cy="145"/>
            </a:xfrm>
          </p:grpSpPr>
          <p:sp>
            <p:nvSpPr>
              <p:cNvPr id="85118" name="Line 49"/>
              <p:cNvSpPr>
                <a:spLocks noChangeShapeType="1"/>
              </p:cNvSpPr>
              <p:nvPr/>
            </p:nvSpPr>
            <p:spPr bwMode="auto">
              <a:xfrm>
                <a:off x="4062" y="333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19" name="Line 50"/>
              <p:cNvSpPr>
                <a:spLocks noChangeShapeType="1"/>
              </p:cNvSpPr>
              <p:nvPr/>
            </p:nvSpPr>
            <p:spPr bwMode="auto">
              <a:xfrm>
                <a:off x="4062" y="395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85120" name="Line 51"/>
              <p:cNvSpPr>
                <a:spLocks noChangeShapeType="1"/>
              </p:cNvSpPr>
              <p:nvPr/>
            </p:nvSpPr>
            <p:spPr bwMode="auto">
              <a:xfrm>
                <a:off x="4062" y="457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85020" name="Line 52"/>
            <p:cNvSpPr>
              <a:spLocks noChangeShapeType="1"/>
            </p:cNvSpPr>
            <p:nvPr/>
          </p:nvSpPr>
          <p:spPr bwMode="auto">
            <a:xfrm>
              <a:off x="467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21" name="Line 53"/>
            <p:cNvSpPr>
              <a:spLocks noChangeShapeType="1"/>
            </p:cNvSpPr>
            <p:nvPr/>
          </p:nvSpPr>
          <p:spPr bwMode="auto">
            <a:xfrm>
              <a:off x="474" y="3873"/>
              <a:ext cx="482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22" name="Line 54"/>
            <p:cNvSpPr>
              <a:spLocks noChangeShapeType="1"/>
            </p:cNvSpPr>
            <p:nvPr/>
          </p:nvSpPr>
          <p:spPr bwMode="auto">
            <a:xfrm>
              <a:off x="5306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23" name="Rectangle 55"/>
            <p:cNvSpPr>
              <a:spLocks noChangeArrowheads="1"/>
            </p:cNvSpPr>
            <p:nvPr/>
          </p:nvSpPr>
          <p:spPr bwMode="auto">
            <a:xfrm rot="-5400000">
              <a:off x="245" y="3284"/>
              <a:ext cx="64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SELF-TEST QUESTIONS</a:t>
              </a:r>
            </a:p>
          </p:txBody>
        </p:sp>
        <p:sp>
          <p:nvSpPr>
            <p:cNvPr id="85024" name="Rectangle 56"/>
            <p:cNvSpPr>
              <a:spLocks noChangeArrowheads="1"/>
            </p:cNvSpPr>
            <p:nvPr/>
          </p:nvSpPr>
          <p:spPr bwMode="auto">
            <a:xfrm rot="-5400000">
              <a:off x="617" y="3831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85025" name="Rectangle 57"/>
            <p:cNvSpPr>
              <a:spLocks noChangeArrowheads="1"/>
            </p:cNvSpPr>
            <p:nvPr/>
          </p:nvSpPr>
          <p:spPr bwMode="auto">
            <a:xfrm rot="960000">
              <a:off x="3278" y="808"/>
              <a:ext cx="29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85026" name="Line 58"/>
            <p:cNvSpPr>
              <a:spLocks noChangeShapeType="1"/>
            </p:cNvSpPr>
            <p:nvPr/>
          </p:nvSpPr>
          <p:spPr bwMode="auto">
            <a:xfrm>
              <a:off x="1498" y="773"/>
              <a:ext cx="1" cy="224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27" name="Line 59"/>
            <p:cNvSpPr>
              <a:spLocks noChangeShapeType="1"/>
            </p:cNvSpPr>
            <p:nvPr/>
          </p:nvSpPr>
          <p:spPr bwMode="auto">
            <a:xfrm>
              <a:off x="474" y="1254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28" name="Line 60"/>
            <p:cNvSpPr>
              <a:spLocks noChangeShapeType="1"/>
            </p:cNvSpPr>
            <p:nvPr/>
          </p:nvSpPr>
          <p:spPr bwMode="auto">
            <a:xfrm>
              <a:off x="474" y="1096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29" name="Line 61"/>
            <p:cNvSpPr>
              <a:spLocks noChangeShapeType="1"/>
            </p:cNvSpPr>
            <p:nvPr/>
          </p:nvSpPr>
          <p:spPr bwMode="auto">
            <a:xfrm>
              <a:off x="474" y="1412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0" name="Line 62"/>
            <p:cNvSpPr>
              <a:spLocks noChangeShapeType="1"/>
            </p:cNvSpPr>
            <p:nvPr/>
          </p:nvSpPr>
          <p:spPr bwMode="auto">
            <a:xfrm>
              <a:off x="481" y="1564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1" name="Line 63"/>
            <p:cNvSpPr>
              <a:spLocks noChangeShapeType="1"/>
            </p:cNvSpPr>
            <p:nvPr/>
          </p:nvSpPr>
          <p:spPr bwMode="auto">
            <a:xfrm flipH="1">
              <a:off x="481" y="1729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2" name="Line 64"/>
            <p:cNvSpPr>
              <a:spLocks noChangeShapeType="1"/>
            </p:cNvSpPr>
            <p:nvPr/>
          </p:nvSpPr>
          <p:spPr bwMode="auto">
            <a:xfrm>
              <a:off x="481" y="2052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3" name="Line 65"/>
            <p:cNvSpPr>
              <a:spLocks noChangeShapeType="1"/>
            </p:cNvSpPr>
            <p:nvPr/>
          </p:nvSpPr>
          <p:spPr bwMode="auto">
            <a:xfrm>
              <a:off x="481" y="1887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4" name="Line 66"/>
            <p:cNvSpPr>
              <a:spLocks noChangeShapeType="1"/>
            </p:cNvSpPr>
            <p:nvPr/>
          </p:nvSpPr>
          <p:spPr bwMode="auto">
            <a:xfrm>
              <a:off x="481" y="2210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5" name="Line 67"/>
            <p:cNvSpPr>
              <a:spLocks noChangeShapeType="1"/>
            </p:cNvSpPr>
            <p:nvPr/>
          </p:nvSpPr>
          <p:spPr bwMode="auto">
            <a:xfrm>
              <a:off x="467" y="2368"/>
              <a:ext cx="1025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6" name="Line 68"/>
            <p:cNvSpPr>
              <a:spLocks noChangeShapeType="1"/>
            </p:cNvSpPr>
            <p:nvPr/>
          </p:nvSpPr>
          <p:spPr bwMode="auto">
            <a:xfrm flipH="1">
              <a:off x="474" y="2526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7" name="Line 69"/>
            <p:cNvSpPr>
              <a:spLocks noChangeShapeType="1"/>
            </p:cNvSpPr>
            <p:nvPr/>
          </p:nvSpPr>
          <p:spPr bwMode="auto">
            <a:xfrm>
              <a:off x="474" y="2684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8" name="Line 70"/>
            <p:cNvSpPr>
              <a:spLocks noChangeShapeType="1"/>
            </p:cNvSpPr>
            <p:nvPr/>
          </p:nvSpPr>
          <p:spPr bwMode="auto">
            <a:xfrm>
              <a:off x="653" y="945"/>
              <a:ext cx="1" cy="29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39" name="Line 71"/>
            <p:cNvSpPr>
              <a:spLocks noChangeShapeType="1"/>
            </p:cNvSpPr>
            <p:nvPr/>
          </p:nvSpPr>
          <p:spPr bwMode="auto">
            <a:xfrm>
              <a:off x="481" y="945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40" name="Rectangle 72"/>
            <p:cNvSpPr>
              <a:spLocks noChangeArrowheads="1"/>
            </p:cNvSpPr>
            <p:nvPr/>
          </p:nvSpPr>
          <p:spPr bwMode="auto">
            <a:xfrm rot="5400000">
              <a:off x="5171" y="3471"/>
              <a:ext cx="18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</a:t>
              </a:r>
              <a:endParaRPr lang="en-US">
                <a:latin typeface="Arial" charset="0"/>
              </a:endParaRPr>
            </a:p>
          </p:txBody>
        </p:sp>
        <p:sp>
          <p:nvSpPr>
            <p:cNvPr id="85041" name="Rectangle 73"/>
            <p:cNvSpPr>
              <a:spLocks noChangeArrowheads="1"/>
            </p:cNvSpPr>
            <p:nvPr/>
          </p:nvSpPr>
          <p:spPr bwMode="auto">
            <a:xfrm rot="5400000">
              <a:off x="4891" y="3470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RELATIONSHIPS</a:t>
              </a:r>
              <a:endParaRPr lang="en-US">
                <a:latin typeface="Arial" charset="0"/>
              </a:endParaRPr>
            </a:p>
          </p:txBody>
        </p:sp>
        <p:sp>
          <p:nvSpPr>
            <p:cNvPr id="85042" name="Rectangle 74"/>
            <p:cNvSpPr>
              <a:spLocks noChangeArrowheads="1"/>
            </p:cNvSpPr>
            <p:nvPr/>
          </p:nvSpPr>
          <p:spPr bwMode="auto">
            <a:xfrm>
              <a:off x="701" y="807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SCHEDULE</a:t>
              </a:r>
              <a:endParaRPr lang="en-US">
                <a:latin typeface="Arial" charset="0"/>
              </a:endParaRPr>
            </a:p>
          </p:txBody>
        </p:sp>
        <p:sp>
          <p:nvSpPr>
            <p:cNvPr id="85043" name="Line 75"/>
            <p:cNvSpPr>
              <a:spLocks noChangeShapeType="1"/>
            </p:cNvSpPr>
            <p:nvPr/>
          </p:nvSpPr>
          <p:spPr bwMode="auto">
            <a:xfrm>
              <a:off x="474" y="2842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44" name="Line 76"/>
            <p:cNvSpPr>
              <a:spLocks noChangeShapeType="1"/>
            </p:cNvSpPr>
            <p:nvPr/>
          </p:nvSpPr>
          <p:spPr bwMode="auto">
            <a:xfrm>
              <a:off x="4317" y="3028"/>
              <a:ext cx="1" cy="8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45" name="Line 77"/>
            <p:cNvSpPr>
              <a:spLocks noChangeShapeType="1"/>
            </p:cNvSpPr>
            <p:nvPr/>
          </p:nvSpPr>
          <p:spPr bwMode="auto">
            <a:xfrm>
              <a:off x="4323" y="3248"/>
              <a:ext cx="77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46" name="Line 78"/>
            <p:cNvSpPr>
              <a:spLocks noChangeShapeType="1"/>
            </p:cNvSpPr>
            <p:nvPr/>
          </p:nvSpPr>
          <p:spPr bwMode="auto">
            <a:xfrm>
              <a:off x="4323" y="3447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47" name="Line 79"/>
            <p:cNvSpPr>
              <a:spLocks noChangeShapeType="1"/>
            </p:cNvSpPr>
            <p:nvPr/>
          </p:nvSpPr>
          <p:spPr bwMode="auto">
            <a:xfrm>
              <a:off x="4323" y="3646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48" name="Line 80"/>
            <p:cNvSpPr>
              <a:spLocks noChangeShapeType="1"/>
            </p:cNvSpPr>
            <p:nvPr/>
          </p:nvSpPr>
          <p:spPr bwMode="auto">
            <a:xfrm>
              <a:off x="5100" y="3028"/>
              <a:ext cx="1" cy="8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49" name="Line 81"/>
            <p:cNvSpPr>
              <a:spLocks noChangeShapeType="1"/>
            </p:cNvSpPr>
            <p:nvPr/>
          </p:nvSpPr>
          <p:spPr bwMode="auto">
            <a:xfrm>
              <a:off x="467" y="498"/>
              <a:ext cx="4846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50" name="Rectangle 82"/>
            <p:cNvSpPr>
              <a:spLocks noChangeArrowheads="1"/>
            </p:cNvSpPr>
            <p:nvPr/>
          </p:nvSpPr>
          <p:spPr bwMode="auto">
            <a:xfrm>
              <a:off x="1773" y="505"/>
              <a:ext cx="2289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51" name="Rectangle 83"/>
            <p:cNvSpPr>
              <a:spLocks noChangeArrowheads="1"/>
            </p:cNvSpPr>
            <p:nvPr/>
          </p:nvSpPr>
          <p:spPr bwMode="auto">
            <a:xfrm>
              <a:off x="1760" y="491"/>
              <a:ext cx="2316" cy="282"/>
            </a:xfrm>
            <a:prstGeom prst="rect">
              <a:avLst/>
            </a:prstGeom>
            <a:noFill/>
            <a:ln w="428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52" name="Rectangle 84"/>
            <p:cNvSpPr>
              <a:spLocks noChangeArrowheads="1"/>
            </p:cNvSpPr>
            <p:nvPr/>
          </p:nvSpPr>
          <p:spPr bwMode="auto">
            <a:xfrm>
              <a:off x="1705" y="807"/>
              <a:ext cx="30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85053" name="Rectangle 85"/>
            <p:cNvSpPr>
              <a:spLocks noChangeArrowheads="1"/>
            </p:cNvSpPr>
            <p:nvPr/>
          </p:nvSpPr>
          <p:spPr bwMode="auto">
            <a:xfrm>
              <a:off x="2557" y="526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85054" name="Oval 86"/>
            <p:cNvSpPr>
              <a:spLocks noChangeArrowheads="1"/>
            </p:cNvSpPr>
            <p:nvPr/>
          </p:nvSpPr>
          <p:spPr bwMode="auto">
            <a:xfrm>
              <a:off x="1794" y="533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55" name="Oval 87"/>
            <p:cNvSpPr>
              <a:spLocks noChangeArrowheads="1"/>
            </p:cNvSpPr>
            <p:nvPr/>
          </p:nvSpPr>
          <p:spPr bwMode="auto">
            <a:xfrm>
              <a:off x="502" y="51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56" name="Oval 88"/>
            <p:cNvSpPr>
              <a:spLocks noChangeArrowheads="1"/>
            </p:cNvSpPr>
            <p:nvPr/>
          </p:nvSpPr>
          <p:spPr bwMode="auto">
            <a:xfrm>
              <a:off x="4097" y="512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57" name="Oval 89"/>
            <p:cNvSpPr>
              <a:spLocks noChangeArrowheads="1"/>
            </p:cNvSpPr>
            <p:nvPr/>
          </p:nvSpPr>
          <p:spPr bwMode="auto">
            <a:xfrm>
              <a:off x="1533" y="801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58" name="Oval 90"/>
            <p:cNvSpPr>
              <a:spLocks noChangeArrowheads="1"/>
            </p:cNvSpPr>
            <p:nvPr/>
          </p:nvSpPr>
          <p:spPr bwMode="auto">
            <a:xfrm>
              <a:off x="5183" y="3048"/>
              <a:ext cx="96" cy="97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59" name="Oval 91"/>
            <p:cNvSpPr>
              <a:spLocks noChangeArrowheads="1"/>
            </p:cNvSpPr>
            <p:nvPr/>
          </p:nvSpPr>
          <p:spPr bwMode="auto">
            <a:xfrm>
              <a:off x="509" y="372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60" name="Oval 92"/>
            <p:cNvSpPr>
              <a:spLocks noChangeArrowheads="1"/>
            </p:cNvSpPr>
            <p:nvPr/>
          </p:nvSpPr>
          <p:spPr bwMode="auto">
            <a:xfrm>
              <a:off x="509" y="794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61" name="Rectangle 93"/>
            <p:cNvSpPr>
              <a:spLocks noChangeArrowheads="1"/>
            </p:cNvSpPr>
            <p:nvPr/>
          </p:nvSpPr>
          <p:spPr bwMode="auto">
            <a:xfrm>
              <a:off x="1821" y="53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latin typeface="Arial" charset="0"/>
              </a:endParaRPr>
            </a:p>
          </p:txBody>
        </p:sp>
        <p:sp>
          <p:nvSpPr>
            <p:cNvPr id="85062" name="Rectangle 94"/>
            <p:cNvSpPr>
              <a:spLocks noChangeArrowheads="1"/>
            </p:cNvSpPr>
            <p:nvPr/>
          </p:nvSpPr>
          <p:spPr bwMode="auto">
            <a:xfrm>
              <a:off x="4124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>
                <a:latin typeface="Arial" charset="0"/>
              </a:endParaRPr>
            </a:p>
          </p:txBody>
        </p:sp>
        <p:sp>
          <p:nvSpPr>
            <p:cNvPr id="85063" name="Rectangle 95"/>
            <p:cNvSpPr>
              <a:spLocks noChangeArrowheads="1"/>
            </p:cNvSpPr>
            <p:nvPr/>
          </p:nvSpPr>
          <p:spPr bwMode="auto">
            <a:xfrm>
              <a:off x="529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Arial" charset="0"/>
              </a:endParaRPr>
            </a:p>
          </p:txBody>
        </p:sp>
        <p:sp>
          <p:nvSpPr>
            <p:cNvPr id="85064" name="Oval 96"/>
            <p:cNvSpPr>
              <a:spLocks noChangeArrowheads="1"/>
            </p:cNvSpPr>
            <p:nvPr/>
          </p:nvSpPr>
          <p:spPr bwMode="auto">
            <a:xfrm>
              <a:off x="2447" y="189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65" name="Rectangle 97"/>
            <p:cNvSpPr>
              <a:spLocks noChangeArrowheads="1"/>
            </p:cNvSpPr>
            <p:nvPr/>
          </p:nvSpPr>
          <p:spPr bwMode="auto">
            <a:xfrm>
              <a:off x="2468" y="203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>
                <a:latin typeface="Arial" charset="0"/>
              </a:endParaRPr>
            </a:p>
          </p:txBody>
        </p:sp>
        <p:sp>
          <p:nvSpPr>
            <p:cNvPr id="85066" name="Rectangle 98"/>
            <p:cNvSpPr>
              <a:spLocks noChangeArrowheads="1"/>
            </p:cNvSpPr>
            <p:nvPr/>
          </p:nvSpPr>
          <p:spPr bwMode="auto">
            <a:xfrm>
              <a:off x="1567" y="821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US">
                <a:latin typeface="Arial" charset="0"/>
              </a:endParaRPr>
            </a:p>
          </p:txBody>
        </p:sp>
        <p:sp>
          <p:nvSpPr>
            <p:cNvPr id="85067" name="Rectangle 99"/>
            <p:cNvSpPr>
              <a:spLocks noChangeArrowheads="1"/>
            </p:cNvSpPr>
            <p:nvPr/>
          </p:nvSpPr>
          <p:spPr bwMode="auto">
            <a:xfrm>
              <a:off x="5217" y="306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>
                <a:latin typeface="Arial" charset="0"/>
              </a:endParaRPr>
            </a:p>
          </p:txBody>
        </p:sp>
        <p:sp>
          <p:nvSpPr>
            <p:cNvPr id="85068" name="Rectangle 100"/>
            <p:cNvSpPr>
              <a:spLocks noChangeArrowheads="1"/>
            </p:cNvSpPr>
            <p:nvPr/>
          </p:nvSpPr>
          <p:spPr bwMode="auto">
            <a:xfrm>
              <a:off x="536" y="3736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n-US">
                <a:latin typeface="Arial" charset="0"/>
              </a:endParaRPr>
            </a:p>
          </p:txBody>
        </p:sp>
        <p:sp>
          <p:nvSpPr>
            <p:cNvPr id="85069" name="Rectangle 101"/>
            <p:cNvSpPr>
              <a:spLocks noChangeArrowheads="1"/>
            </p:cNvSpPr>
            <p:nvPr/>
          </p:nvSpPr>
          <p:spPr bwMode="auto">
            <a:xfrm>
              <a:off x="536" y="807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>
                <a:latin typeface="Arial" charset="0"/>
              </a:endParaRPr>
            </a:p>
          </p:txBody>
        </p:sp>
        <p:sp>
          <p:nvSpPr>
            <p:cNvPr id="85070" name="Line 102"/>
            <p:cNvSpPr>
              <a:spLocks noChangeShapeType="1"/>
            </p:cNvSpPr>
            <p:nvPr/>
          </p:nvSpPr>
          <p:spPr bwMode="auto">
            <a:xfrm>
              <a:off x="4165" y="278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71" name="Rectangle 103"/>
            <p:cNvSpPr>
              <a:spLocks noChangeArrowheads="1"/>
            </p:cNvSpPr>
            <p:nvPr/>
          </p:nvSpPr>
          <p:spPr bwMode="auto">
            <a:xfrm>
              <a:off x="4330" y="79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85072" name="Rectangle 104"/>
            <p:cNvSpPr>
              <a:spLocks noChangeArrowheads="1"/>
            </p:cNvSpPr>
            <p:nvPr/>
          </p:nvSpPr>
          <p:spPr bwMode="auto">
            <a:xfrm>
              <a:off x="4360" y="176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85073" name="Rectangle 105"/>
            <p:cNvSpPr>
              <a:spLocks noChangeArrowheads="1"/>
            </p:cNvSpPr>
            <p:nvPr/>
          </p:nvSpPr>
          <p:spPr bwMode="auto">
            <a:xfrm>
              <a:off x="502" y="129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85074" name="Freeform 107"/>
            <p:cNvSpPr>
              <a:spLocks/>
            </p:cNvSpPr>
            <p:nvPr/>
          </p:nvSpPr>
          <p:spPr bwMode="auto">
            <a:xfrm>
              <a:off x="1388" y="374"/>
              <a:ext cx="117" cy="55"/>
            </a:xfrm>
            <a:custGeom>
              <a:avLst/>
              <a:gdLst>
                <a:gd name="T0" fmla="*/ 0 w 117"/>
                <a:gd name="T1" fmla="*/ 28 h 55"/>
                <a:gd name="T2" fmla="*/ 117 w 117"/>
                <a:gd name="T3" fmla="*/ 0 h 55"/>
                <a:gd name="T4" fmla="*/ 117 w 117"/>
                <a:gd name="T5" fmla="*/ 28 h 55"/>
                <a:gd name="T6" fmla="*/ 117 w 117"/>
                <a:gd name="T7" fmla="*/ 55 h 55"/>
                <a:gd name="T8" fmla="*/ 0 w 117"/>
                <a:gd name="T9" fmla="*/ 28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55"/>
                <a:gd name="T17" fmla="*/ 117 w 11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55">
                  <a:moveTo>
                    <a:pt x="0" y="28"/>
                  </a:moveTo>
                  <a:lnTo>
                    <a:pt x="117" y="0"/>
                  </a:lnTo>
                  <a:lnTo>
                    <a:pt x="117" y="28"/>
                  </a:lnTo>
                  <a:lnTo>
                    <a:pt x="117" y="5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75" name="Line 108"/>
            <p:cNvSpPr>
              <a:spLocks noChangeShapeType="1"/>
            </p:cNvSpPr>
            <p:nvPr/>
          </p:nvSpPr>
          <p:spPr bwMode="auto">
            <a:xfrm flipH="1">
              <a:off x="1498" y="395"/>
              <a:ext cx="739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76" name="Freeform 110"/>
            <p:cNvSpPr>
              <a:spLocks/>
            </p:cNvSpPr>
            <p:nvPr/>
          </p:nvSpPr>
          <p:spPr bwMode="auto">
            <a:xfrm flipH="1">
              <a:off x="4389" y="353"/>
              <a:ext cx="117" cy="55"/>
            </a:xfrm>
            <a:custGeom>
              <a:avLst/>
              <a:gdLst>
                <a:gd name="T0" fmla="*/ 0 w 117"/>
                <a:gd name="T1" fmla="*/ 28 h 55"/>
                <a:gd name="T2" fmla="*/ 117 w 117"/>
                <a:gd name="T3" fmla="*/ 0 h 55"/>
                <a:gd name="T4" fmla="*/ 117 w 117"/>
                <a:gd name="T5" fmla="*/ 28 h 55"/>
                <a:gd name="T6" fmla="*/ 117 w 117"/>
                <a:gd name="T7" fmla="*/ 55 h 55"/>
                <a:gd name="T8" fmla="*/ 0 w 117"/>
                <a:gd name="T9" fmla="*/ 28 h 5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17"/>
                <a:gd name="T16" fmla="*/ 0 h 55"/>
                <a:gd name="T17" fmla="*/ 117 w 117"/>
                <a:gd name="T18" fmla="*/ 55 h 55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17" h="55">
                  <a:moveTo>
                    <a:pt x="0" y="28"/>
                  </a:moveTo>
                  <a:lnTo>
                    <a:pt x="117" y="0"/>
                  </a:lnTo>
                  <a:lnTo>
                    <a:pt x="117" y="28"/>
                  </a:lnTo>
                  <a:lnTo>
                    <a:pt x="117" y="55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77" name="Line 111"/>
            <p:cNvSpPr>
              <a:spLocks noChangeShapeType="1"/>
            </p:cNvSpPr>
            <p:nvPr/>
          </p:nvSpPr>
          <p:spPr bwMode="auto">
            <a:xfrm>
              <a:off x="3907" y="380"/>
              <a:ext cx="547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78" name="Line 113"/>
            <p:cNvSpPr>
              <a:spLocks noChangeShapeType="1"/>
            </p:cNvSpPr>
            <p:nvPr/>
          </p:nvSpPr>
          <p:spPr bwMode="auto">
            <a:xfrm flipH="1">
              <a:off x="2607" y="1319"/>
              <a:ext cx="259" cy="346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79" name="Line 114"/>
            <p:cNvSpPr>
              <a:spLocks noChangeShapeType="1"/>
            </p:cNvSpPr>
            <p:nvPr/>
          </p:nvSpPr>
          <p:spPr bwMode="auto">
            <a:xfrm flipH="1" flipV="1">
              <a:off x="3980" y="1385"/>
              <a:ext cx="223" cy="28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80" name="Rectangle 115"/>
            <p:cNvSpPr>
              <a:spLocks noChangeArrowheads="1"/>
            </p:cNvSpPr>
            <p:nvPr/>
          </p:nvSpPr>
          <p:spPr bwMode="auto">
            <a:xfrm>
              <a:off x="3288" y="1307"/>
              <a:ext cx="35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no text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081" name="Line 116"/>
            <p:cNvSpPr>
              <a:spLocks noChangeShapeType="1"/>
            </p:cNvSpPr>
            <p:nvPr/>
          </p:nvSpPr>
          <p:spPr bwMode="auto">
            <a:xfrm>
              <a:off x="3358" y="1513"/>
              <a:ext cx="7" cy="537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82" name="Oval 117"/>
            <p:cNvSpPr>
              <a:spLocks noChangeArrowheads="1"/>
            </p:cNvSpPr>
            <p:nvPr/>
          </p:nvSpPr>
          <p:spPr bwMode="auto">
            <a:xfrm>
              <a:off x="1981" y="1569"/>
              <a:ext cx="826" cy="454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83" name="Oval 118"/>
            <p:cNvSpPr>
              <a:spLocks noChangeArrowheads="1"/>
            </p:cNvSpPr>
            <p:nvPr/>
          </p:nvSpPr>
          <p:spPr bwMode="auto">
            <a:xfrm>
              <a:off x="2979" y="1906"/>
              <a:ext cx="818" cy="454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84" name="Oval 119"/>
            <p:cNvSpPr>
              <a:spLocks noChangeArrowheads="1"/>
            </p:cNvSpPr>
            <p:nvPr/>
          </p:nvSpPr>
          <p:spPr bwMode="auto">
            <a:xfrm>
              <a:off x="4011" y="1610"/>
              <a:ext cx="825" cy="447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5085" name="Rectangle 120"/>
            <p:cNvSpPr>
              <a:spLocks noChangeArrowheads="1"/>
            </p:cNvSpPr>
            <p:nvPr/>
          </p:nvSpPr>
          <p:spPr bwMode="auto">
            <a:xfrm>
              <a:off x="2087" y="1654"/>
              <a:ext cx="635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Principles 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and Rules </a:t>
              </a:r>
              <a:endParaRPr lang="en-US" sz="1400">
                <a:latin typeface="Sand" pitchFamily="-48" charset="0"/>
              </a:endParaRPr>
            </a:p>
          </p:txBody>
        </p:sp>
        <p:sp>
          <p:nvSpPr>
            <p:cNvPr id="85086" name="Rectangle 122"/>
            <p:cNvSpPr>
              <a:spLocks noChangeArrowheads="1"/>
            </p:cNvSpPr>
            <p:nvPr/>
          </p:nvSpPr>
          <p:spPr bwMode="auto">
            <a:xfrm>
              <a:off x="3053" y="1979"/>
              <a:ext cx="709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Basic 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Social Skills</a:t>
              </a:r>
              <a:endParaRPr lang="en-US" sz="1400">
                <a:latin typeface="Sand" pitchFamily="-48" charset="0"/>
              </a:endParaRPr>
            </a:p>
          </p:txBody>
        </p:sp>
        <p:sp>
          <p:nvSpPr>
            <p:cNvPr id="85087" name="Rectangle 124"/>
            <p:cNvSpPr>
              <a:spLocks noChangeArrowheads="1"/>
            </p:cNvSpPr>
            <p:nvPr/>
          </p:nvSpPr>
          <p:spPr bwMode="auto">
            <a:xfrm>
              <a:off x="3969" y="1445"/>
              <a:ext cx="693" cy="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through the use of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088" name="Rectangle 125"/>
            <p:cNvSpPr>
              <a:spLocks noChangeArrowheads="1"/>
            </p:cNvSpPr>
            <p:nvPr/>
          </p:nvSpPr>
          <p:spPr bwMode="auto">
            <a:xfrm>
              <a:off x="3157" y="1658"/>
              <a:ext cx="789" cy="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by successfully  using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089" name="Rectangle 126"/>
            <p:cNvSpPr>
              <a:spLocks noChangeArrowheads="1"/>
            </p:cNvSpPr>
            <p:nvPr/>
          </p:nvSpPr>
          <p:spPr bwMode="auto">
            <a:xfrm>
              <a:off x="2483" y="1438"/>
              <a:ext cx="469" cy="7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by  following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090" name="Rectangle 128"/>
            <p:cNvSpPr>
              <a:spLocks noChangeArrowheads="1"/>
            </p:cNvSpPr>
            <p:nvPr/>
          </p:nvSpPr>
          <p:spPr bwMode="auto">
            <a:xfrm>
              <a:off x="732" y="3089"/>
              <a:ext cx="243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What makes a Cooperative Group successful?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091" name="Rectangle 129"/>
            <p:cNvSpPr>
              <a:spLocks noChangeArrowheads="1"/>
            </p:cNvSpPr>
            <p:nvPr/>
          </p:nvSpPr>
          <p:spPr bwMode="auto">
            <a:xfrm>
              <a:off x="732" y="3240"/>
              <a:ext cx="333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How do basic skills help a Cooperative Group to be successful?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092" name="Rectangle 130"/>
            <p:cNvSpPr>
              <a:spLocks noChangeArrowheads="1"/>
            </p:cNvSpPr>
            <p:nvPr/>
          </p:nvSpPr>
          <p:spPr bwMode="auto">
            <a:xfrm>
              <a:off x="732" y="3391"/>
              <a:ext cx="350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What are the rights and responsibilities of group members during 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093" name="Rectangle 131"/>
            <p:cNvSpPr>
              <a:spLocks noChangeArrowheads="1"/>
            </p:cNvSpPr>
            <p:nvPr/>
          </p:nvSpPr>
          <p:spPr bwMode="auto">
            <a:xfrm>
              <a:off x="732" y="3543"/>
              <a:ext cx="135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cooperative group work?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094" name="Rectangle 132"/>
            <p:cNvSpPr>
              <a:spLocks noChangeArrowheads="1"/>
            </p:cNvSpPr>
            <p:nvPr/>
          </p:nvSpPr>
          <p:spPr bwMode="auto">
            <a:xfrm>
              <a:off x="732" y="3694"/>
              <a:ext cx="351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How does cooperative group work compare with individual work?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095" name="Rectangle 133"/>
            <p:cNvSpPr>
              <a:spLocks noChangeArrowheads="1"/>
            </p:cNvSpPr>
            <p:nvPr/>
          </p:nvSpPr>
          <p:spPr bwMode="auto">
            <a:xfrm>
              <a:off x="4313" y="64"/>
              <a:ext cx="697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Ben Goodloner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096" name="Rectangle 134"/>
            <p:cNvSpPr>
              <a:spLocks noChangeArrowheads="1"/>
            </p:cNvSpPr>
            <p:nvPr/>
          </p:nvSpPr>
          <p:spPr bwMode="auto">
            <a:xfrm>
              <a:off x="4327" y="188"/>
              <a:ext cx="169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100">
                  <a:solidFill>
                    <a:srgbClr val="000000"/>
                  </a:solidFill>
                  <a:latin typeface="Sand" pitchFamily="-48" charset="0"/>
                </a:rPr>
                <a:t>9/6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097" name="Rectangle 135"/>
            <p:cNvSpPr>
              <a:spLocks noChangeArrowheads="1"/>
            </p:cNvSpPr>
            <p:nvPr/>
          </p:nvSpPr>
          <p:spPr bwMode="auto">
            <a:xfrm>
              <a:off x="503" y="967"/>
              <a:ext cx="75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9/6    Introduce unit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098" name="Rectangle 136"/>
            <p:cNvSpPr>
              <a:spLocks noChangeArrowheads="1"/>
            </p:cNvSpPr>
            <p:nvPr/>
          </p:nvSpPr>
          <p:spPr bwMode="auto">
            <a:xfrm>
              <a:off x="481" y="2717"/>
              <a:ext cx="55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4/18     Review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099" name="Rectangle 137"/>
            <p:cNvSpPr>
              <a:spLocks noChangeArrowheads="1"/>
            </p:cNvSpPr>
            <p:nvPr/>
          </p:nvSpPr>
          <p:spPr bwMode="auto">
            <a:xfrm>
              <a:off x="1895" y="581"/>
              <a:ext cx="2090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Cooperative Learning Group Work</a:t>
              </a:r>
              <a:endParaRPr lang="en-US" sz="1400">
                <a:latin typeface="Sand" pitchFamily="-48" charset="0"/>
              </a:endParaRPr>
            </a:p>
          </p:txBody>
        </p:sp>
        <p:sp>
          <p:nvSpPr>
            <p:cNvPr id="85100" name="Rectangle 138"/>
            <p:cNvSpPr>
              <a:spLocks noChangeArrowheads="1"/>
            </p:cNvSpPr>
            <p:nvPr/>
          </p:nvSpPr>
          <p:spPr bwMode="auto">
            <a:xfrm>
              <a:off x="2850" y="1024"/>
              <a:ext cx="1232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working together </a:t>
              </a:r>
            </a:p>
            <a:p>
              <a:pPr algn="ctr"/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so that everyone wins </a:t>
              </a:r>
              <a:endParaRPr lang="en-US" sz="1200">
                <a:latin typeface="Sand" pitchFamily="-48" charset="0"/>
              </a:endParaRPr>
            </a:p>
          </p:txBody>
        </p:sp>
        <p:sp>
          <p:nvSpPr>
            <p:cNvPr id="85101" name="Rectangle 140"/>
            <p:cNvSpPr>
              <a:spLocks noChangeArrowheads="1"/>
            </p:cNvSpPr>
            <p:nvPr/>
          </p:nvSpPr>
          <p:spPr bwMode="auto">
            <a:xfrm>
              <a:off x="492" y="1109"/>
              <a:ext cx="967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9/7    Quiz over   </a:t>
              </a:r>
            </a:p>
            <a:p>
              <a:pPr>
                <a:lnSpc>
                  <a:spcPct val="70000"/>
                </a:lnSpc>
              </a:pP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     cooperation rules</a:t>
              </a:r>
            </a:p>
          </p:txBody>
        </p:sp>
        <p:sp>
          <p:nvSpPr>
            <p:cNvPr id="85102" name="Rectangle 141"/>
            <p:cNvSpPr>
              <a:spLocks noChangeArrowheads="1"/>
            </p:cNvSpPr>
            <p:nvPr/>
          </p:nvSpPr>
          <p:spPr bwMode="auto">
            <a:xfrm>
              <a:off x="502" y="1114"/>
              <a:ext cx="25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>
                  <a:solidFill>
                    <a:srgbClr val="000000"/>
                  </a:solidFill>
                  <a:latin typeface="Comic Sans MS" pitchFamily="-112" charset="0"/>
                </a:rPr>
                <a:t>            </a:t>
              </a:r>
              <a:endParaRPr lang="en-US">
                <a:latin typeface="Comic Sans MS" pitchFamily="-112" charset="0"/>
              </a:endParaRPr>
            </a:p>
          </p:txBody>
        </p:sp>
        <p:sp>
          <p:nvSpPr>
            <p:cNvPr id="85103" name="Rectangle 142"/>
            <p:cNvSpPr>
              <a:spLocks noChangeArrowheads="1"/>
            </p:cNvSpPr>
            <p:nvPr/>
          </p:nvSpPr>
          <p:spPr bwMode="auto">
            <a:xfrm>
              <a:off x="502" y="1204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sp>
          <p:nvSpPr>
            <p:cNvPr id="85104" name="Rectangle 143"/>
            <p:cNvSpPr>
              <a:spLocks noChangeArrowheads="1"/>
            </p:cNvSpPr>
            <p:nvPr/>
          </p:nvSpPr>
          <p:spPr bwMode="auto">
            <a:xfrm>
              <a:off x="498" y="1311"/>
              <a:ext cx="98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9/8    Role play evaluations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105" name="Rectangle 144"/>
            <p:cNvSpPr>
              <a:spLocks noChangeArrowheads="1"/>
            </p:cNvSpPr>
            <p:nvPr/>
          </p:nvSpPr>
          <p:spPr bwMode="auto">
            <a:xfrm>
              <a:off x="479" y="1774"/>
              <a:ext cx="10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9/11  </a:t>
              </a:r>
              <a:r>
                <a:rPr lang="en-US" sz="700">
                  <a:solidFill>
                    <a:srgbClr val="000000"/>
                  </a:solidFill>
                  <a:latin typeface="Sand" pitchFamily="-48" charset="0"/>
                </a:rPr>
                <a:t>Group work evaluations</a:t>
              </a:r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   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106" name="Rectangle 145"/>
            <p:cNvSpPr>
              <a:spLocks noChangeArrowheads="1"/>
            </p:cNvSpPr>
            <p:nvPr/>
          </p:nvSpPr>
          <p:spPr bwMode="auto">
            <a:xfrm>
              <a:off x="486" y="1905"/>
              <a:ext cx="91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9/14    Group reports 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107" name="Rectangle 146"/>
            <p:cNvSpPr>
              <a:spLocks noChangeArrowheads="1"/>
            </p:cNvSpPr>
            <p:nvPr/>
          </p:nvSpPr>
          <p:spPr bwMode="auto">
            <a:xfrm>
              <a:off x="486" y="2077"/>
              <a:ext cx="997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9/16  Individual reports due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108" name="Rectangle 147"/>
            <p:cNvSpPr>
              <a:spLocks noChangeArrowheads="1"/>
            </p:cNvSpPr>
            <p:nvPr/>
          </p:nvSpPr>
          <p:spPr bwMode="auto">
            <a:xfrm>
              <a:off x="480" y="2876"/>
              <a:ext cx="992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Sand" pitchFamily="-48" charset="0"/>
                </a:rPr>
                <a:t>4/19    Cooperation Reports</a:t>
              </a:r>
              <a:endParaRPr lang="en-US" sz="800">
                <a:latin typeface="Sand" pitchFamily="-48" charset="0"/>
              </a:endParaRPr>
            </a:p>
          </p:txBody>
        </p:sp>
        <p:sp>
          <p:nvSpPr>
            <p:cNvPr id="85109" name="Rectangle 148"/>
            <p:cNvSpPr>
              <a:spLocks noChangeArrowheads="1"/>
            </p:cNvSpPr>
            <p:nvPr/>
          </p:nvSpPr>
          <p:spPr bwMode="auto">
            <a:xfrm>
              <a:off x="4565" y="3275"/>
              <a:ext cx="227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steps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85110" name="Rectangle 149"/>
            <p:cNvSpPr>
              <a:spLocks noChangeArrowheads="1"/>
            </p:cNvSpPr>
            <p:nvPr/>
          </p:nvSpPr>
          <p:spPr bwMode="auto">
            <a:xfrm>
              <a:off x="658" y="622"/>
              <a:ext cx="89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Course Organizer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111" name="Rectangle 150"/>
            <p:cNvSpPr>
              <a:spLocks noChangeArrowheads="1"/>
            </p:cNvSpPr>
            <p:nvPr/>
          </p:nvSpPr>
          <p:spPr bwMode="auto">
            <a:xfrm>
              <a:off x="4481" y="601"/>
              <a:ext cx="71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Peer Tutoring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112" name="Rectangle 151"/>
            <p:cNvSpPr>
              <a:spLocks noChangeArrowheads="1"/>
            </p:cNvSpPr>
            <p:nvPr/>
          </p:nvSpPr>
          <p:spPr bwMode="auto">
            <a:xfrm>
              <a:off x="2256" y="330"/>
              <a:ext cx="161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Sand" pitchFamily="-48" charset="0"/>
                </a:rPr>
                <a:t>Creating a learning community</a:t>
              </a:r>
              <a:endParaRPr lang="en-US">
                <a:latin typeface="Sand" pitchFamily="-48" charset="0"/>
              </a:endParaRPr>
            </a:p>
          </p:txBody>
        </p:sp>
        <p:sp>
          <p:nvSpPr>
            <p:cNvPr id="85113" name="Rectangle 152"/>
            <p:cNvSpPr>
              <a:spLocks noChangeArrowheads="1"/>
            </p:cNvSpPr>
            <p:nvPr/>
          </p:nvSpPr>
          <p:spPr bwMode="auto">
            <a:xfrm>
              <a:off x="4417" y="3085"/>
              <a:ext cx="52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explanation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85114" name="Rectangle 153"/>
            <p:cNvSpPr>
              <a:spLocks noChangeArrowheads="1"/>
            </p:cNvSpPr>
            <p:nvPr/>
          </p:nvSpPr>
          <p:spPr bwMode="auto">
            <a:xfrm>
              <a:off x="4043" y="1711"/>
              <a:ext cx="746" cy="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Cooperative</a:t>
              </a:r>
            </a:p>
            <a:p>
              <a:pPr algn="ctr"/>
              <a:r>
                <a:rPr lang="en-US" sz="1400">
                  <a:solidFill>
                    <a:srgbClr val="000000"/>
                  </a:solidFill>
                  <a:latin typeface="Sand" pitchFamily="-48" charset="0"/>
                </a:rPr>
                <a:t>Strategies</a:t>
              </a:r>
            </a:p>
          </p:txBody>
        </p:sp>
        <p:sp>
          <p:nvSpPr>
            <p:cNvPr id="85115" name="Rectangle 154"/>
            <p:cNvSpPr>
              <a:spLocks noChangeArrowheads="1"/>
            </p:cNvSpPr>
            <p:nvPr/>
          </p:nvSpPr>
          <p:spPr bwMode="auto">
            <a:xfrm>
              <a:off x="4127" y="1871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Comic Sans MS" pitchFamily="-112" charset="0"/>
              </a:endParaRPr>
            </a:p>
          </p:txBody>
        </p:sp>
        <p:sp>
          <p:nvSpPr>
            <p:cNvPr id="85116" name="Rectangle 156"/>
            <p:cNvSpPr>
              <a:spLocks noChangeArrowheads="1"/>
            </p:cNvSpPr>
            <p:nvPr/>
          </p:nvSpPr>
          <p:spPr bwMode="auto">
            <a:xfrm>
              <a:off x="4488" y="3454"/>
              <a:ext cx="41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compare/</a:t>
              </a:r>
            </a:p>
            <a:p>
              <a:pPr>
                <a:lnSpc>
                  <a:spcPct val="70000"/>
                </a:lnSpc>
              </a:pPr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contrast</a:t>
              </a:r>
              <a:endParaRPr lang="en-US" sz="1000">
                <a:latin typeface="Sand" pitchFamily="-48" charset="0"/>
              </a:endParaRPr>
            </a:p>
          </p:txBody>
        </p:sp>
        <p:sp>
          <p:nvSpPr>
            <p:cNvPr id="85117" name="Rectangle 157"/>
            <p:cNvSpPr>
              <a:spLocks noChangeArrowheads="1"/>
            </p:cNvSpPr>
            <p:nvPr/>
          </p:nvSpPr>
          <p:spPr bwMode="auto">
            <a:xfrm>
              <a:off x="4363" y="3697"/>
              <a:ext cx="600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  <a:latin typeface="Sand" pitchFamily="-48" charset="0"/>
                </a:rPr>
                <a:t>cause /effect</a:t>
              </a:r>
              <a:endParaRPr lang="en-US" sz="1000">
                <a:latin typeface="Sand" pitchFamily="-48" charset="0"/>
              </a:endParaRPr>
            </a:p>
          </p:txBody>
        </p:sp>
      </p:grpSp>
      <p:pic>
        <p:nvPicPr>
          <p:cNvPr id="84997" name="Picture 149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7C5AF4-C5E4-4DFD-BE2B-81593B00B837}" type="slidenum">
              <a:rPr lang="en-US"/>
              <a:pPr/>
              <a:t>47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60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Go!</a:t>
            </a:r>
          </a:p>
        </p:txBody>
      </p:sp>
      <p:sp>
        <p:nvSpPr>
          <p:cNvPr id="860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z="2200" smtClean="0"/>
              <a:t>Specific "CRAFT" Guidelines for: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"Launching the Unit"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"Floating the Unit"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"Tying Up the Unit”</a:t>
            </a:r>
          </a:p>
          <a:p>
            <a:pPr eaLnBrk="1" hangingPunct="1">
              <a:lnSpc>
                <a:spcPct val="120000"/>
              </a:lnSpc>
              <a:buFontTx/>
              <a:buNone/>
            </a:pPr>
            <a:r>
              <a:rPr lang="en-US" sz="2200" smtClean="0"/>
              <a:t>General Use Guidelines: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Use the routine explicitly.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Be creative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Beware of pitfalls.</a:t>
            </a:r>
          </a:p>
          <a:p>
            <a:pPr lvl="1" eaLnBrk="1" hangingPunct="1">
              <a:lnSpc>
                <a:spcPct val="120000"/>
              </a:lnSpc>
            </a:pPr>
            <a:r>
              <a:rPr lang="en-US" sz="2000" smtClean="0"/>
              <a:t>Evaluate your use of the routine. </a:t>
            </a:r>
          </a:p>
        </p:txBody>
      </p:sp>
      <p:pic>
        <p:nvPicPr>
          <p:cNvPr id="86022" name="Picture 6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A60E35-68DC-4271-BB87-9251DE1853B3}" type="slidenum">
              <a:rPr lang="en-US"/>
              <a:pPr/>
              <a:t>48</a:t>
            </a:fld>
            <a:endParaRPr lang="en-US"/>
          </a:p>
        </p:txBody>
      </p:sp>
      <p:sp>
        <p:nvSpPr>
          <p:cNvPr id="87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87044" name="Group 174"/>
          <p:cNvGrpSpPr>
            <a:grpSpLocks/>
          </p:cNvGrpSpPr>
          <p:nvPr/>
        </p:nvGrpSpPr>
        <p:grpSpPr bwMode="auto">
          <a:xfrm>
            <a:off x="639763" y="319088"/>
            <a:ext cx="7756525" cy="5835650"/>
            <a:chOff x="403" y="201"/>
            <a:chExt cx="4886" cy="3676"/>
          </a:xfrm>
        </p:grpSpPr>
        <p:sp>
          <p:nvSpPr>
            <p:cNvPr id="87046" name="Rectangle 89"/>
            <p:cNvSpPr>
              <a:spLocks noChangeArrowheads="1"/>
            </p:cNvSpPr>
            <p:nvPr/>
          </p:nvSpPr>
          <p:spPr bwMode="auto">
            <a:xfrm>
              <a:off x="1537" y="228"/>
              <a:ext cx="2800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800" b="1">
                  <a:solidFill>
                    <a:srgbClr val="000000"/>
                  </a:solidFill>
                  <a:latin typeface="Helvetica" pitchFamily="-112" charset="0"/>
                </a:rPr>
                <a:t>Implementing the Unit Organizer Routine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47" name="Rectangle 91"/>
            <p:cNvSpPr>
              <a:spLocks noChangeArrowheads="1"/>
            </p:cNvSpPr>
            <p:nvPr/>
          </p:nvSpPr>
          <p:spPr bwMode="auto">
            <a:xfrm>
              <a:off x="403" y="661"/>
              <a:ext cx="4886" cy="467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48" name="Rectangle 92"/>
            <p:cNvSpPr>
              <a:spLocks noChangeArrowheads="1"/>
            </p:cNvSpPr>
            <p:nvPr/>
          </p:nvSpPr>
          <p:spPr bwMode="auto">
            <a:xfrm>
              <a:off x="403" y="1156"/>
              <a:ext cx="4886" cy="2721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49" name="Rectangle 93"/>
            <p:cNvSpPr>
              <a:spLocks noChangeArrowheads="1"/>
            </p:cNvSpPr>
            <p:nvPr/>
          </p:nvSpPr>
          <p:spPr bwMode="auto">
            <a:xfrm>
              <a:off x="498" y="1255"/>
              <a:ext cx="231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4000" b="1">
                  <a:solidFill>
                    <a:srgbClr val="000000"/>
                  </a:solidFill>
                  <a:latin typeface="Arial" charset="0"/>
                </a:rPr>
                <a:t>C</a:t>
              </a:r>
              <a:endParaRPr lang="en-US" sz="4000">
                <a:latin typeface="Arial" charset="0"/>
              </a:endParaRPr>
            </a:p>
          </p:txBody>
        </p:sp>
        <p:sp>
          <p:nvSpPr>
            <p:cNvPr id="87050" name="Rectangle 94"/>
            <p:cNvSpPr>
              <a:spLocks noChangeArrowheads="1"/>
            </p:cNvSpPr>
            <p:nvPr/>
          </p:nvSpPr>
          <p:spPr bwMode="auto">
            <a:xfrm>
              <a:off x="471" y="155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Times" pitchFamily="-112" charset="0"/>
              </a:endParaRPr>
            </a:p>
          </p:txBody>
        </p:sp>
        <p:sp>
          <p:nvSpPr>
            <p:cNvPr id="87051" name="Rectangle 95"/>
            <p:cNvSpPr>
              <a:spLocks noChangeArrowheads="1"/>
            </p:cNvSpPr>
            <p:nvPr/>
          </p:nvSpPr>
          <p:spPr bwMode="auto">
            <a:xfrm>
              <a:off x="498" y="1797"/>
              <a:ext cx="231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4000" b="1">
                  <a:solidFill>
                    <a:srgbClr val="000000"/>
                  </a:solidFill>
                  <a:latin typeface="Arial" charset="0"/>
                </a:rPr>
                <a:t>R</a:t>
              </a:r>
              <a:endParaRPr lang="en-US" sz="4000">
                <a:latin typeface="Arial" charset="0"/>
              </a:endParaRPr>
            </a:p>
          </p:txBody>
        </p:sp>
        <p:sp>
          <p:nvSpPr>
            <p:cNvPr id="87052" name="Rectangle 96"/>
            <p:cNvSpPr>
              <a:spLocks noChangeArrowheads="1"/>
            </p:cNvSpPr>
            <p:nvPr/>
          </p:nvSpPr>
          <p:spPr bwMode="auto">
            <a:xfrm>
              <a:off x="471" y="2050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Times" pitchFamily="-112" charset="0"/>
              </a:endParaRPr>
            </a:p>
          </p:txBody>
        </p:sp>
        <p:sp>
          <p:nvSpPr>
            <p:cNvPr id="87053" name="Rectangle 97"/>
            <p:cNvSpPr>
              <a:spLocks noChangeArrowheads="1"/>
            </p:cNvSpPr>
            <p:nvPr/>
          </p:nvSpPr>
          <p:spPr bwMode="auto">
            <a:xfrm>
              <a:off x="497" y="2356"/>
              <a:ext cx="231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4000" b="1">
                  <a:solidFill>
                    <a:srgbClr val="000000"/>
                  </a:solidFill>
                  <a:latin typeface="Arial" charset="0"/>
                </a:rPr>
                <a:t>A</a:t>
              </a:r>
              <a:endParaRPr lang="en-US" sz="4000">
                <a:latin typeface="Arial" charset="0"/>
              </a:endParaRPr>
            </a:p>
          </p:txBody>
        </p:sp>
        <p:sp>
          <p:nvSpPr>
            <p:cNvPr id="87054" name="Rectangle 98"/>
            <p:cNvSpPr>
              <a:spLocks noChangeArrowheads="1"/>
            </p:cNvSpPr>
            <p:nvPr/>
          </p:nvSpPr>
          <p:spPr bwMode="auto">
            <a:xfrm>
              <a:off x="471" y="2544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Times" pitchFamily="-112" charset="0"/>
              </a:endParaRPr>
            </a:p>
          </p:txBody>
        </p:sp>
        <p:sp>
          <p:nvSpPr>
            <p:cNvPr id="87055" name="Rectangle 99"/>
            <p:cNvSpPr>
              <a:spLocks noChangeArrowheads="1"/>
            </p:cNvSpPr>
            <p:nvPr/>
          </p:nvSpPr>
          <p:spPr bwMode="auto">
            <a:xfrm>
              <a:off x="516" y="2910"/>
              <a:ext cx="195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4000" b="1">
                  <a:solidFill>
                    <a:srgbClr val="000000"/>
                  </a:solidFill>
                  <a:latin typeface="Arial" charset="0"/>
                </a:rPr>
                <a:t>F</a:t>
              </a:r>
              <a:endParaRPr lang="en-US" sz="4000">
                <a:latin typeface="Arial" charset="0"/>
              </a:endParaRPr>
            </a:p>
          </p:txBody>
        </p:sp>
        <p:sp>
          <p:nvSpPr>
            <p:cNvPr id="87056" name="Rectangle 100"/>
            <p:cNvSpPr>
              <a:spLocks noChangeArrowheads="1"/>
            </p:cNvSpPr>
            <p:nvPr/>
          </p:nvSpPr>
          <p:spPr bwMode="auto">
            <a:xfrm>
              <a:off x="471" y="3039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Times" pitchFamily="-112" charset="0"/>
              </a:endParaRPr>
            </a:p>
          </p:txBody>
        </p:sp>
        <p:sp>
          <p:nvSpPr>
            <p:cNvPr id="87057" name="Rectangle 101"/>
            <p:cNvSpPr>
              <a:spLocks noChangeArrowheads="1"/>
            </p:cNvSpPr>
            <p:nvPr/>
          </p:nvSpPr>
          <p:spPr bwMode="auto">
            <a:xfrm>
              <a:off x="515" y="3431"/>
              <a:ext cx="195" cy="3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4000" b="1">
                  <a:solidFill>
                    <a:srgbClr val="000000"/>
                  </a:solidFill>
                  <a:latin typeface="Arial" charset="0"/>
                </a:rPr>
                <a:t>T</a:t>
              </a:r>
              <a:endParaRPr lang="en-US" sz="4000">
                <a:latin typeface="Arial" charset="0"/>
              </a:endParaRPr>
            </a:p>
          </p:txBody>
        </p:sp>
        <p:sp>
          <p:nvSpPr>
            <p:cNvPr id="87058" name="Rectangle 102"/>
            <p:cNvSpPr>
              <a:spLocks noChangeArrowheads="1"/>
            </p:cNvSpPr>
            <p:nvPr/>
          </p:nvSpPr>
          <p:spPr bwMode="auto">
            <a:xfrm>
              <a:off x="451" y="841"/>
              <a:ext cx="324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400" b="1">
                  <a:solidFill>
                    <a:srgbClr val="000000"/>
                  </a:solidFill>
                  <a:latin typeface="Helvetica" pitchFamily="-112" charset="0"/>
                </a:rPr>
                <a:t>GOAL</a:t>
              </a:r>
              <a:endParaRPr lang="en-US" sz="1400">
                <a:latin typeface="Times" pitchFamily="-112" charset="0"/>
              </a:endParaRPr>
            </a:p>
          </p:txBody>
        </p:sp>
        <p:sp>
          <p:nvSpPr>
            <p:cNvPr id="87059" name="Line 104"/>
            <p:cNvSpPr>
              <a:spLocks noChangeShapeType="1"/>
            </p:cNvSpPr>
            <p:nvPr/>
          </p:nvSpPr>
          <p:spPr bwMode="auto">
            <a:xfrm>
              <a:off x="410" y="1747"/>
              <a:ext cx="4872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60" name="Line 105"/>
            <p:cNvSpPr>
              <a:spLocks noChangeShapeType="1"/>
            </p:cNvSpPr>
            <p:nvPr/>
          </p:nvSpPr>
          <p:spPr bwMode="auto">
            <a:xfrm>
              <a:off x="403" y="2283"/>
              <a:ext cx="4872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61" name="Line 106"/>
            <p:cNvSpPr>
              <a:spLocks noChangeShapeType="1"/>
            </p:cNvSpPr>
            <p:nvPr/>
          </p:nvSpPr>
          <p:spPr bwMode="auto">
            <a:xfrm>
              <a:off x="403" y="2839"/>
              <a:ext cx="4872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62" name="Line 107"/>
            <p:cNvSpPr>
              <a:spLocks noChangeShapeType="1"/>
            </p:cNvSpPr>
            <p:nvPr/>
          </p:nvSpPr>
          <p:spPr bwMode="auto">
            <a:xfrm>
              <a:off x="410" y="3362"/>
              <a:ext cx="4865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63" name="Line 108"/>
            <p:cNvSpPr>
              <a:spLocks noChangeShapeType="1"/>
            </p:cNvSpPr>
            <p:nvPr/>
          </p:nvSpPr>
          <p:spPr bwMode="auto">
            <a:xfrm>
              <a:off x="2293" y="668"/>
              <a:ext cx="7" cy="320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64" name="Line 109"/>
            <p:cNvSpPr>
              <a:spLocks noChangeShapeType="1"/>
            </p:cNvSpPr>
            <p:nvPr/>
          </p:nvSpPr>
          <p:spPr bwMode="auto">
            <a:xfrm>
              <a:off x="815" y="668"/>
              <a:ext cx="1" cy="3195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65" name="Line 110"/>
            <p:cNvSpPr>
              <a:spLocks noChangeShapeType="1"/>
            </p:cNvSpPr>
            <p:nvPr/>
          </p:nvSpPr>
          <p:spPr bwMode="auto">
            <a:xfrm>
              <a:off x="3777" y="668"/>
              <a:ext cx="7" cy="3202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66" name="Rectangle 111"/>
            <p:cNvSpPr>
              <a:spLocks noChangeArrowheads="1"/>
            </p:cNvSpPr>
            <p:nvPr/>
          </p:nvSpPr>
          <p:spPr bwMode="auto">
            <a:xfrm>
              <a:off x="1152" y="201"/>
              <a:ext cx="3347" cy="220"/>
            </a:xfrm>
            <a:prstGeom prst="rect">
              <a:avLst/>
            </a:prstGeom>
            <a:noFill/>
            <a:ln w="222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87067" name="Rectangle 112"/>
            <p:cNvSpPr>
              <a:spLocks noChangeArrowheads="1"/>
            </p:cNvSpPr>
            <p:nvPr/>
          </p:nvSpPr>
          <p:spPr bwMode="auto">
            <a:xfrm>
              <a:off x="1028" y="531"/>
              <a:ext cx="115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Helvetica" pitchFamily="-112" charset="0"/>
                </a:rPr>
                <a:t>Launching the Unit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68" name="Rectangle 113"/>
            <p:cNvSpPr>
              <a:spLocks noChangeArrowheads="1"/>
            </p:cNvSpPr>
            <p:nvPr/>
          </p:nvSpPr>
          <p:spPr bwMode="auto">
            <a:xfrm>
              <a:off x="2636" y="531"/>
              <a:ext cx="10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Helvetica" pitchFamily="-112" charset="0"/>
                </a:rPr>
                <a:t>Floating the Unit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69" name="Rectangle 114"/>
            <p:cNvSpPr>
              <a:spLocks noChangeArrowheads="1"/>
            </p:cNvSpPr>
            <p:nvPr/>
          </p:nvSpPr>
          <p:spPr bwMode="auto">
            <a:xfrm>
              <a:off x="4024" y="531"/>
              <a:ext cx="105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Helvetica" pitchFamily="-112" charset="0"/>
                </a:rPr>
                <a:t>Tying Up the Unit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0" name="Rectangle 115"/>
            <p:cNvSpPr>
              <a:spLocks noChangeArrowheads="1"/>
            </p:cNvSpPr>
            <p:nvPr/>
          </p:nvSpPr>
          <p:spPr bwMode="auto">
            <a:xfrm>
              <a:off x="2354" y="3430"/>
              <a:ext cx="103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Status of task progress,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1" name="Rectangle 116"/>
            <p:cNvSpPr>
              <a:spLocks noChangeArrowheads="1"/>
            </p:cNvSpPr>
            <p:nvPr/>
          </p:nvSpPr>
          <p:spPr bwMode="auto">
            <a:xfrm>
              <a:off x="2354" y="3519"/>
              <a:ext cx="104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completion, and student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2" name="Rectangle 117"/>
            <p:cNvSpPr>
              <a:spLocks noChangeArrowheads="1"/>
            </p:cNvSpPr>
            <p:nvPr/>
          </p:nvSpPr>
          <p:spPr bwMode="auto">
            <a:xfrm>
              <a:off x="2354" y="3609"/>
              <a:ext cx="116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satisfaction with learning is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3" name="Rectangle 118"/>
            <p:cNvSpPr>
              <a:spLocks noChangeArrowheads="1"/>
            </p:cNvSpPr>
            <p:nvPr/>
          </p:nvSpPr>
          <p:spPr bwMode="auto">
            <a:xfrm>
              <a:off x="2354" y="3698"/>
              <a:ext cx="38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checked.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4" name="Rectangle 119"/>
            <p:cNvSpPr>
              <a:spLocks noChangeArrowheads="1"/>
            </p:cNvSpPr>
            <p:nvPr/>
          </p:nvSpPr>
          <p:spPr bwMode="auto">
            <a:xfrm>
              <a:off x="2325" y="2894"/>
              <a:ext cx="145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UNIT QUESTIONS are answered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5" name="Rectangle 120"/>
            <p:cNvSpPr>
              <a:spLocks noChangeArrowheads="1"/>
            </p:cNvSpPr>
            <p:nvPr/>
          </p:nvSpPr>
          <p:spPr bwMode="auto">
            <a:xfrm>
              <a:off x="2325" y="2983"/>
              <a:ext cx="113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and answers to previously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6" name="Rectangle 121"/>
            <p:cNvSpPr>
              <a:spLocks noChangeArrowheads="1"/>
            </p:cNvSpPr>
            <p:nvPr/>
          </p:nvSpPr>
          <p:spPr bwMode="auto">
            <a:xfrm>
              <a:off x="2325" y="3073"/>
              <a:ext cx="107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answered  questions are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7" name="Rectangle 122"/>
            <p:cNvSpPr>
              <a:spLocks noChangeArrowheads="1"/>
            </p:cNvSpPr>
            <p:nvPr/>
          </p:nvSpPr>
          <p:spPr bwMode="auto">
            <a:xfrm>
              <a:off x="2325" y="3162"/>
              <a:ext cx="42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improved.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8" name="Rectangle 123"/>
            <p:cNvSpPr>
              <a:spLocks noChangeArrowheads="1"/>
            </p:cNvSpPr>
            <p:nvPr/>
          </p:nvSpPr>
          <p:spPr bwMode="auto">
            <a:xfrm>
              <a:off x="2430" y="2420"/>
              <a:ext cx="121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UNIT RELATIONSHIPS are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79" name="Rectangle 124"/>
            <p:cNvSpPr>
              <a:spLocks noChangeArrowheads="1"/>
            </p:cNvSpPr>
            <p:nvPr/>
          </p:nvSpPr>
          <p:spPr bwMode="auto">
            <a:xfrm>
              <a:off x="2430" y="2509"/>
              <a:ext cx="126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confirmed and highlighted on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0" name="Rectangle 125"/>
            <p:cNvSpPr>
              <a:spLocks noChangeArrowheads="1"/>
            </p:cNvSpPr>
            <p:nvPr/>
          </p:nvSpPr>
          <p:spPr bwMode="auto">
            <a:xfrm>
              <a:off x="2430" y="2599"/>
              <a:ext cx="122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EXPANDED UNIT MAP.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1" name="Rectangle 126"/>
            <p:cNvSpPr>
              <a:spLocks noChangeArrowheads="1"/>
            </p:cNvSpPr>
            <p:nvPr/>
          </p:nvSpPr>
          <p:spPr bwMode="auto">
            <a:xfrm>
              <a:off x="2396" y="1822"/>
              <a:ext cx="135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Key information is added to the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2" name="Rectangle 127"/>
            <p:cNvSpPr>
              <a:spLocks noChangeArrowheads="1"/>
            </p:cNvSpPr>
            <p:nvPr/>
          </p:nvSpPr>
          <p:spPr bwMode="auto">
            <a:xfrm>
              <a:off x="2396" y="1912"/>
              <a:ext cx="136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EXPANDED UNIT MAP as part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3" name="Rectangle 128"/>
            <p:cNvSpPr>
              <a:spLocks noChangeArrowheads="1"/>
            </p:cNvSpPr>
            <p:nvPr/>
          </p:nvSpPr>
          <p:spPr bwMode="auto">
            <a:xfrm>
              <a:off x="2396" y="2001"/>
              <a:ext cx="137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of section review or introduction.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4" name="Rectangle 129"/>
            <p:cNvSpPr>
              <a:spLocks noChangeArrowheads="1"/>
            </p:cNvSpPr>
            <p:nvPr/>
          </p:nvSpPr>
          <p:spPr bwMode="auto">
            <a:xfrm>
              <a:off x="2396" y="1238"/>
              <a:ext cx="126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Each unit section is reviewed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5" name="Rectangle 130"/>
            <p:cNvSpPr>
              <a:spLocks noChangeArrowheads="1"/>
            </p:cNvSpPr>
            <p:nvPr/>
          </p:nvSpPr>
          <p:spPr bwMode="auto">
            <a:xfrm>
              <a:off x="2396" y="1327"/>
              <a:ext cx="113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and in conjunction with the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6" name="Rectangle 131"/>
            <p:cNvSpPr>
              <a:spLocks noChangeArrowheads="1"/>
            </p:cNvSpPr>
            <p:nvPr/>
          </p:nvSpPr>
          <p:spPr bwMode="auto">
            <a:xfrm>
              <a:off x="2396" y="1417"/>
              <a:ext cx="51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UNIT MAP.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7" name="Rectangle 132"/>
            <p:cNvSpPr>
              <a:spLocks noChangeArrowheads="1"/>
            </p:cNvSpPr>
            <p:nvPr/>
          </p:nvSpPr>
          <p:spPr bwMode="auto">
            <a:xfrm>
              <a:off x="2437" y="757"/>
              <a:ext cx="1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Attention is drawn to unit ideas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8" name="Rectangle 133"/>
            <p:cNvSpPr>
              <a:spLocks noChangeArrowheads="1"/>
            </p:cNvSpPr>
            <p:nvPr/>
          </p:nvSpPr>
          <p:spPr bwMode="auto">
            <a:xfrm>
              <a:off x="2437" y="846"/>
              <a:ext cx="97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as each unit section is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89" name="Rectangle 134"/>
            <p:cNvSpPr>
              <a:spLocks noChangeArrowheads="1"/>
            </p:cNvSpPr>
            <p:nvPr/>
          </p:nvSpPr>
          <p:spPr bwMode="auto">
            <a:xfrm>
              <a:off x="2437" y="936"/>
              <a:ext cx="108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completed or introduced.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0" name="Rectangle 135"/>
            <p:cNvSpPr>
              <a:spLocks noChangeArrowheads="1"/>
            </p:cNvSpPr>
            <p:nvPr/>
          </p:nvSpPr>
          <p:spPr bwMode="auto">
            <a:xfrm>
              <a:off x="3839" y="3430"/>
              <a:ext cx="135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Class discusses how unit tasks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1" name="Rectangle 136"/>
            <p:cNvSpPr>
              <a:spLocks noChangeArrowheads="1"/>
            </p:cNvSpPr>
            <p:nvPr/>
          </p:nvSpPr>
          <p:spPr bwMode="auto">
            <a:xfrm>
              <a:off x="3839" y="3519"/>
              <a:ext cx="119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promoted learning and how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2" name="Rectangle 137"/>
            <p:cNvSpPr>
              <a:spLocks noChangeArrowheads="1"/>
            </p:cNvSpPr>
            <p:nvPr/>
          </p:nvSpPr>
          <p:spPr bwMode="auto">
            <a:xfrm>
              <a:off x="3839" y="3609"/>
              <a:ext cx="1100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learning could have been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3" name="Rectangle 138"/>
            <p:cNvSpPr>
              <a:spLocks noChangeArrowheads="1"/>
            </p:cNvSpPr>
            <p:nvPr/>
          </p:nvSpPr>
          <p:spPr bwMode="auto">
            <a:xfrm>
              <a:off x="3839" y="3698"/>
              <a:ext cx="42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improved.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4" name="Rectangle 139"/>
            <p:cNvSpPr>
              <a:spLocks noChangeArrowheads="1"/>
            </p:cNvSpPr>
            <p:nvPr/>
          </p:nvSpPr>
          <p:spPr bwMode="auto">
            <a:xfrm>
              <a:off x="3915" y="2894"/>
              <a:ext cx="115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Students answer the UNIT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5" name="Rectangle 140"/>
            <p:cNvSpPr>
              <a:spLocks noChangeArrowheads="1"/>
            </p:cNvSpPr>
            <p:nvPr/>
          </p:nvSpPr>
          <p:spPr bwMode="auto">
            <a:xfrm>
              <a:off x="3915" y="2983"/>
              <a:ext cx="118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QUESTIONS and generate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6" name="Rectangle 141"/>
            <p:cNvSpPr>
              <a:spLocks noChangeArrowheads="1"/>
            </p:cNvSpPr>
            <p:nvPr/>
          </p:nvSpPr>
          <p:spPr bwMode="auto">
            <a:xfrm>
              <a:off x="3915" y="3073"/>
              <a:ext cx="100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new self-test questions.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7" name="Rectangle 142"/>
            <p:cNvSpPr>
              <a:spLocks noChangeArrowheads="1"/>
            </p:cNvSpPr>
            <p:nvPr/>
          </p:nvSpPr>
          <p:spPr bwMode="auto">
            <a:xfrm>
              <a:off x="3873" y="2420"/>
              <a:ext cx="115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Students explain, edit, and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8" name="Rectangle 143"/>
            <p:cNvSpPr>
              <a:spLocks noChangeArrowheads="1"/>
            </p:cNvSpPr>
            <p:nvPr/>
          </p:nvSpPr>
          <p:spPr bwMode="auto">
            <a:xfrm>
              <a:off x="3873" y="2509"/>
              <a:ext cx="128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revise personal content maps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099" name="Rectangle 144"/>
            <p:cNvSpPr>
              <a:spLocks noChangeArrowheads="1"/>
            </p:cNvSpPr>
            <p:nvPr/>
          </p:nvSpPr>
          <p:spPr bwMode="auto">
            <a:xfrm>
              <a:off x="3873" y="2599"/>
              <a:ext cx="49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with others.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0" name="Rectangle 145"/>
            <p:cNvSpPr>
              <a:spLocks noChangeArrowheads="1"/>
            </p:cNvSpPr>
            <p:nvPr/>
          </p:nvSpPr>
          <p:spPr bwMode="auto">
            <a:xfrm>
              <a:off x="3873" y="1822"/>
              <a:ext cx="139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Students construct personal unit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1" name="Rectangle 146"/>
            <p:cNvSpPr>
              <a:spLocks noChangeArrowheads="1"/>
            </p:cNvSpPr>
            <p:nvPr/>
          </p:nvSpPr>
          <p:spPr bwMode="auto">
            <a:xfrm>
              <a:off x="3873" y="1912"/>
              <a:ext cx="1387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maps without looking at the Unit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2" name="Rectangle 147"/>
            <p:cNvSpPr>
              <a:spLocks noChangeArrowheads="1"/>
            </p:cNvSpPr>
            <p:nvPr/>
          </p:nvSpPr>
          <p:spPr bwMode="auto">
            <a:xfrm>
              <a:off x="3873" y="2001"/>
              <a:ext cx="112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Organizer and then check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3" name="Rectangle 148"/>
            <p:cNvSpPr>
              <a:spLocks noChangeArrowheads="1"/>
            </p:cNvSpPr>
            <p:nvPr/>
          </p:nvSpPr>
          <p:spPr bwMode="auto">
            <a:xfrm>
              <a:off x="3873" y="2090"/>
              <a:ext cx="411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accuracy.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4" name="Rectangle 149"/>
            <p:cNvSpPr>
              <a:spLocks noChangeArrowheads="1"/>
            </p:cNvSpPr>
            <p:nvPr/>
          </p:nvSpPr>
          <p:spPr bwMode="auto">
            <a:xfrm>
              <a:off x="3866" y="1238"/>
              <a:ext cx="86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UNIT MAP, the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5" name="Rectangle 150"/>
            <p:cNvSpPr>
              <a:spLocks noChangeArrowheads="1"/>
            </p:cNvSpPr>
            <p:nvPr/>
          </p:nvSpPr>
          <p:spPr bwMode="auto">
            <a:xfrm>
              <a:off x="3866" y="1327"/>
              <a:ext cx="125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EXPANDED UNIT MAP, and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6" name="Rectangle 151"/>
            <p:cNvSpPr>
              <a:spLocks noChangeArrowheads="1"/>
            </p:cNvSpPr>
            <p:nvPr/>
          </p:nvSpPr>
          <p:spPr bwMode="auto">
            <a:xfrm>
              <a:off x="3866" y="1417"/>
              <a:ext cx="133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relationships to other units and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7" name="Rectangle 152"/>
            <p:cNvSpPr>
              <a:spLocks noChangeArrowheads="1"/>
            </p:cNvSpPr>
            <p:nvPr/>
          </p:nvSpPr>
          <p:spPr bwMode="auto">
            <a:xfrm>
              <a:off x="3866" y="1506"/>
              <a:ext cx="8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ideas are reviewed.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8" name="Rectangle 153"/>
            <p:cNvSpPr>
              <a:spLocks noChangeArrowheads="1"/>
            </p:cNvSpPr>
            <p:nvPr/>
          </p:nvSpPr>
          <p:spPr bwMode="auto">
            <a:xfrm>
              <a:off x="3832" y="757"/>
              <a:ext cx="127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Unit Organizer is used to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09" name="Rectangle 154"/>
            <p:cNvSpPr>
              <a:spLocks noChangeArrowheads="1"/>
            </p:cNvSpPr>
            <p:nvPr/>
          </p:nvSpPr>
          <p:spPr bwMode="auto">
            <a:xfrm>
              <a:off x="3832" y="846"/>
              <a:ext cx="139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review unit content and promote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0" name="Rectangle 155"/>
            <p:cNvSpPr>
              <a:spLocks noChangeArrowheads="1"/>
            </p:cNvSpPr>
            <p:nvPr/>
          </p:nvSpPr>
          <p:spPr bwMode="auto">
            <a:xfrm>
              <a:off x="3832" y="936"/>
              <a:ext cx="83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student confidence.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1" name="Rectangle 156"/>
            <p:cNvSpPr>
              <a:spLocks noChangeArrowheads="1"/>
            </p:cNvSpPr>
            <p:nvPr/>
          </p:nvSpPr>
          <p:spPr bwMode="auto">
            <a:xfrm>
              <a:off x="918" y="3430"/>
              <a:ext cx="108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UNIT SCHEDULE is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2" name="Rectangle 157"/>
            <p:cNvSpPr>
              <a:spLocks noChangeArrowheads="1"/>
            </p:cNvSpPr>
            <p:nvPr/>
          </p:nvSpPr>
          <p:spPr bwMode="auto">
            <a:xfrm>
              <a:off x="918" y="3519"/>
              <a:ext cx="117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constructed and explained.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3" name="Rectangle 158"/>
            <p:cNvSpPr>
              <a:spLocks noChangeArrowheads="1"/>
            </p:cNvSpPr>
            <p:nvPr/>
          </p:nvSpPr>
          <p:spPr bwMode="auto">
            <a:xfrm>
              <a:off x="898" y="2894"/>
              <a:ext cx="12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UNIT QUESTIONS reflecting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4" name="Rectangle 159"/>
            <p:cNvSpPr>
              <a:spLocks noChangeArrowheads="1"/>
            </p:cNvSpPr>
            <p:nvPr/>
          </p:nvSpPr>
          <p:spPr bwMode="auto">
            <a:xfrm>
              <a:off x="898" y="2983"/>
              <a:ext cx="118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central ideas of the unit are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5" name="Rectangle 160"/>
            <p:cNvSpPr>
              <a:spLocks noChangeArrowheads="1"/>
            </p:cNvSpPr>
            <p:nvPr/>
          </p:nvSpPr>
          <p:spPr bwMode="auto">
            <a:xfrm>
              <a:off x="898" y="3073"/>
              <a:ext cx="52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constructed.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6" name="Rectangle 161"/>
            <p:cNvSpPr>
              <a:spLocks noChangeArrowheads="1"/>
            </p:cNvSpPr>
            <p:nvPr/>
          </p:nvSpPr>
          <p:spPr bwMode="auto">
            <a:xfrm>
              <a:off x="932" y="2420"/>
              <a:ext cx="1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UNIT MAP is explored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7" name="Rectangle 162"/>
            <p:cNvSpPr>
              <a:spLocks noChangeArrowheads="1"/>
            </p:cNvSpPr>
            <p:nvPr/>
          </p:nvSpPr>
          <p:spPr bwMode="auto">
            <a:xfrm>
              <a:off x="932" y="2509"/>
              <a:ext cx="1259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and UNIT RELATIONSHIPS 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8" name="Rectangle 163"/>
            <p:cNvSpPr>
              <a:spLocks noChangeArrowheads="1"/>
            </p:cNvSpPr>
            <p:nvPr/>
          </p:nvSpPr>
          <p:spPr bwMode="auto">
            <a:xfrm>
              <a:off x="932" y="2599"/>
              <a:ext cx="60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are identified.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19" name="Rectangle 164"/>
            <p:cNvSpPr>
              <a:spLocks noChangeArrowheads="1"/>
            </p:cNvSpPr>
            <p:nvPr/>
          </p:nvSpPr>
          <p:spPr bwMode="auto">
            <a:xfrm>
              <a:off x="932" y="1822"/>
              <a:ext cx="1168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UNIT MAP is revealed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0" name="Rectangle 165"/>
            <p:cNvSpPr>
              <a:spLocks noChangeArrowheads="1"/>
            </p:cNvSpPr>
            <p:nvPr/>
          </p:nvSpPr>
          <p:spPr bwMode="auto">
            <a:xfrm>
              <a:off x="932" y="1912"/>
              <a:ext cx="115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through a Unit Paraphrase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1" name="Rectangle 166"/>
            <p:cNvSpPr>
              <a:spLocks noChangeArrowheads="1"/>
            </p:cNvSpPr>
            <p:nvPr/>
          </p:nvSpPr>
          <p:spPr bwMode="auto">
            <a:xfrm>
              <a:off x="932" y="2001"/>
              <a:ext cx="84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and a Content Map.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2" name="Rectangle 167"/>
            <p:cNvSpPr>
              <a:spLocks noChangeArrowheads="1"/>
            </p:cNvSpPr>
            <p:nvPr/>
          </p:nvSpPr>
          <p:spPr bwMode="auto">
            <a:xfrm>
              <a:off x="891" y="1238"/>
              <a:ext cx="1355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CURRENT UNIT is related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3" name="Rectangle 168"/>
            <p:cNvSpPr>
              <a:spLocks noChangeArrowheads="1"/>
            </p:cNvSpPr>
            <p:nvPr/>
          </p:nvSpPr>
          <p:spPr bwMode="auto">
            <a:xfrm>
              <a:off x="891" y="1327"/>
              <a:ext cx="125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to the LAST UNIT, the NEXT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4" name="Rectangle 169"/>
            <p:cNvSpPr>
              <a:spLocks noChangeArrowheads="1"/>
            </p:cNvSpPr>
            <p:nvPr/>
          </p:nvSpPr>
          <p:spPr bwMode="auto">
            <a:xfrm>
              <a:off x="891" y="1417"/>
              <a:ext cx="140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UNIT, and to a BIGGER IDEA in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5" name="Rectangle 170"/>
            <p:cNvSpPr>
              <a:spLocks noChangeArrowheads="1"/>
            </p:cNvSpPr>
            <p:nvPr/>
          </p:nvSpPr>
          <p:spPr bwMode="auto">
            <a:xfrm>
              <a:off x="891" y="1506"/>
              <a:ext cx="502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course.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6" name="Rectangle 171"/>
            <p:cNvSpPr>
              <a:spLocks noChangeArrowheads="1"/>
            </p:cNvSpPr>
            <p:nvPr/>
          </p:nvSpPr>
          <p:spPr bwMode="auto">
            <a:xfrm>
              <a:off x="918" y="757"/>
              <a:ext cx="1254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The new unit is introduced to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7" name="Rectangle 172"/>
            <p:cNvSpPr>
              <a:spLocks noChangeArrowheads="1"/>
            </p:cNvSpPr>
            <p:nvPr/>
          </p:nvSpPr>
          <p:spPr bwMode="auto">
            <a:xfrm>
              <a:off x="918" y="846"/>
              <a:ext cx="1003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students using the Unit </a:t>
              </a:r>
              <a:endParaRPr lang="en-US">
                <a:latin typeface="Times" pitchFamily="-112" charset="0"/>
              </a:endParaRPr>
            </a:p>
          </p:txBody>
        </p:sp>
        <p:sp>
          <p:nvSpPr>
            <p:cNvPr id="87128" name="Rectangle 173"/>
            <p:cNvSpPr>
              <a:spLocks noChangeArrowheads="1"/>
            </p:cNvSpPr>
            <p:nvPr/>
          </p:nvSpPr>
          <p:spPr bwMode="auto">
            <a:xfrm>
              <a:off x="918" y="936"/>
              <a:ext cx="80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200">
                  <a:solidFill>
                    <a:srgbClr val="000000"/>
                  </a:solidFill>
                  <a:latin typeface="Helvetica" pitchFamily="-112" charset="0"/>
                </a:rPr>
                <a:t>Organizer Routine.</a:t>
              </a:r>
              <a:endParaRPr lang="en-US">
                <a:latin typeface="Times" pitchFamily="-112" charset="0"/>
              </a:endParaRPr>
            </a:p>
          </p:txBody>
        </p:sp>
      </p:grpSp>
      <p:pic>
        <p:nvPicPr>
          <p:cNvPr id="87045" name="Picture 87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46D7F6-03EE-4A66-AD09-79A8617C3D5A}" type="slidenum">
              <a:rPr lang="en-US"/>
              <a:pPr/>
              <a:t>49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Use Tips</a:t>
            </a:r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z="2200" smtClean="0"/>
              <a:t>Use fine or extra-fine tip overhead transparency pens.</a:t>
            </a:r>
          </a:p>
          <a:p>
            <a:pPr eaLnBrk="1" hangingPunct="1">
              <a:lnSpc>
                <a:spcPct val="130000"/>
              </a:lnSpc>
            </a:pPr>
            <a:endParaRPr lang="en-US" sz="2200" smtClean="0"/>
          </a:p>
          <a:p>
            <a:pPr eaLnBrk="1" hangingPunct="1">
              <a:lnSpc>
                <a:spcPct val="130000"/>
              </a:lnSpc>
            </a:pPr>
            <a:r>
              <a:rPr lang="en-US" sz="2200" smtClean="0"/>
              <a:t>Vary the colors to distinguish parts or levels.</a:t>
            </a:r>
          </a:p>
          <a:p>
            <a:pPr eaLnBrk="1" hangingPunct="1">
              <a:lnSpc>
                <a:spcPct val="130000"/>
              </a:lnSpc>
            </a:pPr>
            <a:endParaRPr lang="en-US" sz="2200" smtClean="0"/>
          </a:p>
          <a:p>
            <a:pPr eaLnBrk="1" hangingPunct="1">
              <a:lnSpc>
                <a:spcPct val="140000"/>
              </a:lnSpc>
            </a:pPr>
            <a:r>
              <a:rPr lang="en-US" sz="2200" smtClean="0"/>
              <a:t>Use different geometric shapes to distinguish levels of information.</a:t>
            </a:r>
          </a:p>
        </p:txBody>
      </p:sp>
      <p:pic>
        <p:nvPicPr>
          <p:cNvPr id="8807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48E5F8-9015-4354-8BDB-E8F668266215}" type="slidenum">
              <a:rPr lang="en-US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Guidebooks in the </a:t>
            </a:r>
            <a:br>
              <a:rPr lang="en-US" smtClean="0"/>
            </a:br>
            <a:r>
              <a:rPr lang="en-US" smtClean="0"/>
              <a:t>Content Enhancement Series </a:t>
            </a:r>
          </a:p>
        </p:txBody>
      </p:sp>
      <p:sp>
        <p:nvSpPr>
          <p:cNvPr id="3584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Routines for exploring text, topics, and details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Clarifying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Framing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Survey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ORDER Routine</a:t>
            </a:r>
          </a:p>
        </p:txBody>
      </p:sp>
      <p:pic>
        <p:nvPicPr>
          <p:cNvPr id="3584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39DE00-DFF7-4FA4-B5BC-E41FE110E0DF}" type="slidenum">
              <a:rPr lang="en-US"/>
              <a:pPr/>
              <a:t>50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890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General Use Tips</a:t>
            </a:r>
          </a:p>
        </p:txBody>
      </p:sp>
      <p:sp>
        <p:nvSpPr>
          <p:cNvPr id="890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</a:pPr>
            <a:r>
              <a:rPr lang="en-US" smtClean="0"/>
              <a:t>Draw empty geometric shapes on a blank Unit Organizer and make copies for students.  Students fill in the geometric shapes with appropriate unit content.</a:t>
            </a:r>
          </a:p>
          <a:p>
            <a:pPr eaLnBrk="1" hangingPunct="1">
              <a:lnSpc>
                <a:spcPct val="130000"/>
              </a:lnSpc>
            </a:pPr>
            <a:endParaRPr lang="en-US" smtClean="0"/>
          </a:p>
          <a:p>
            <a:pPr eaLnBrk="1" hangingPunct="1">
              <a:lnSpc>
                <a:spcPct val="140000"/>
              </a:lnSpc>
            </a:pPr>
            <a:r>
              <a:rPr lang="en-US" smtClean="0"/>
              <a:t>Have a stack of blank Unit Organizers available for students use in other situations.</a:t>
            </a:r>
          </a:p>
        </p:txBody>
      </p:sp>
      <p:pic>
        <p:nvPicPr>
          <p:cNvPr id="8909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2190-C51A-4605-95FC-7BFFB78D8D5E}" type="slidenum">
              <a:rPr lang="en-US"/>
              <a:pPr/>
              <a:t>51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Presentation Checks</a:t>
            </a:r>
          </a:p>
        </p:txBody>
      </p:sp>
      <p:sp>
        <p:nvSpPr>
          <p:cNvPr id="901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30000"/>
              </a:lnSpc>
              <a:buFontTx/>
              <a:buNone/>
            </a:pPr>
            <a:r>
              <a:rPr lang="en-US" sz="2200" smtClean="0"/>
              <a:t>The Unit Organizer: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Is it large enough to see from the back of the class?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Are words, symbols, and lines legible?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Are relationships clearly depicted?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Are ideas presented concisely and meaningfully?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Are ideas adequately separated with space and symbols?</a:t>
            </a:r>
          </a:p>
          <a:p>
            <a:pPr lvl="1" eaLnBrk="1" hangingPunct="1">
              <a:lnSpc>
                <a:spcPct val="130000"/>
              </a:lnSpc>
            </a:pPr>
            <a:r>
              <a:rPr lang="en-US" sz="2000" smtClean="0"/>
              <a:t>Can students read and explain its parts?</a:t>
            </a:r>
          </a:p>
        </p:txBody>
      </p:sp>
      <p:pic>
        <p:nvPicPr>
          <p:cNvPr id="90118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A1C53BE-49D7-410D-A13C-8E852EB6BF52}" type="slidenum">
              <a:rPr lang="en-US"/>
              <a:pPr/>
              <a:t>52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9114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Presentation Checks</a:t>
            </a:r>
          </a:p>
        </p:txBody>
      </p:sp>
      <p:sp>
        <p:nvSpPr>
          <p:cNvPr id="9114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70000"/>
              </a:lnSpc>
              <a:buFontTx/>
              <a:buNone/>
            </a:pPr>
            <a:r>
              <a:rPr lang="en-US" sz="2200" smtClean="0"/>
              <a:t>Did you ...</a:t>
            </a:r>
          </a:p>
          <a:p>
            <a:pPr lvl="1" eaLnBrk="1" hangingPunct="1">
              <a:lnSpc>
                <a:spcPct val="170000"/>
              </a:lnSpc>
            </a:pPr>
            <a:r>
              <a:rPr lang="en-US" sz="2000" smtClean="0"/>
              <a:t>Point to the important parts of the visual?</a:t>
            </a:r>
          </a:p>
          <a:p>
            <a:pPr lvl="1" eaLnBrk="1" hangingPunct="1">
              <a:lnSpc>
                <a:spcPct val="170000"/>
              </a:lnSpc>
            </a:pPr>
            <a:r>
              <a:rPr lang="en-US" sz="2000" smtClean="0"/>
              <a:t>Cue students to take notes about the Unit Organizer?</a:t>
            </a:r>
          </a:p>
          <a:p>
            <a:pPr lvl="1" eaLnBrk="1" hangingPunct="1">
              <a:lnSpc>
                <a:spcPct val="170000"/>
              </a:lnSpc>
            </a:pPr>
            <a:r>
              <a:rPr lang="en-US" sz="2000" smtClean="0"/>
              <a:t>Make complete statements about each Unit Organizer part?</a:t>
            </a:r>
          </a:p>
          <a:p>
            <a:pPr lvl="1" eaLnBrk="1" hangingPunct="1">
              <a:lnSpc>
                <a:spcPct val="170000"/>
              </a:lnSpc>
            </a:pPr>
            <a:r>
              <a:rPr lang="en-US" sz="2000" smtClean="0"/>
              <a:t>Explain the relationships in the content map?</a:t>
            </a:r>
          </a:p>
        </p:txBody>
      </p:sp>
      <p:pic>
        <p:nvPicPr>
          <p:cNvPr id="91142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D22DF8-A365-4FFE-92EE-FC123D3340B0}" type="slidenum">
              <a:rPr lang="en-US"/>
              <a:pPr/>
              <a:t>53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Double Win!</a:t>
            </a:r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10000"/>
              </a:lnSpc>
              <a:buFontTx/>
              <a:buNone/>
            </a:pPr>
            <a:r>
              <a:rPr lang="en-US" sz="2200" smtClean="0"/>
              <a:t>Students Win!</a:t>
            </a:r>
          </a:p>
          <a:p>
            <a:pPr lvl="1" eaLnBrk="1" hangingPunct="1">
              <a:lnSpc>
                <a:spcPct val="110000"/>
              </a:lnSpc>
            </a:pPr>
            <a:endParaRPr lang="en-US" sz="2000" smtClean="0"/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Are students learning what they are supposed to be learning?</a:t>
            </a:r>
          </a:p>
          <a:p>
            <a:pPr lvl="1" eaLnBrk="1" hangingPunct="1">
              <a:lnSpc>
                <a:spcPct val="110000"/>
              </a:lnSpc>
            </a:pPr>
            <a:endParaRPr lang="en-US" sz="2000" smtClean="0"/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Are students personally satisfied with what and how they are learning?</a:t>
            </a:r>
          </a:p>
          <a:p>
            <a:pPr lvl="1" eaLnBrk="1" hangingPunct="1">
              <a:lnSpc>
                <a:spcPct val="110000"/>
              </a:lnSpc>
            </a:pPr>
            <a:endParaRPr lang="en-US" sz="2000" smtClean="0"/>
          </a:p>
          <a:p>
            <a:pPr lvl="1" eaLnBrk="1" hangingPunct="1">
              <a:lnSpc>
                <a:spcPct val="110000"/>
              </a:lnSpc>
            </a:pPr>
            <a:r>
              <a:rPr lang="en-US" sz="2000" smtClean="0"/>
              <a:t>Do students' grades reflect what they have really learned?</a:t>
            </a:r>
          </a:p>
        </p:txBody>
      </p:sp>
      <p:pic>
        <p:nvPicPr>
          <p:cNvPr id="92166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EEB07-5468-41D2-9C86-5D1571A558C6}" type="slidenum">
              <a:rPr lang="en-US"/>
              <a:pPr/>
              <a:t>54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Double Win!</a:t>
            </a:r>
          </a:p>
        </p:txBody>
      </p:sp>
      <p:sp>
        <p:nvSpPr>
          <p:cNvPr id="9318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140000"/>
              </a:lnSpc>
              <a:buFontTx/>
              <a:buNone/>
            </a:pPr>
            <a:r>
              <a:rPr lang="en-US" sz="2200" smtClean="0"/>
              <a:t>You Win!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Select a "growth target."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Choose a way to learn.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Choose a support system.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Plan for confidence building.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Debug.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Maximize the challenge.</a:t>
            </a:r>
          </a:p>
          <a:p>
            <a:pPr lvl="1" eaLnBrk="1" hangingPunct="1">
              <a:lnSpc>
                <a:spcPct val="140000"/>
              </a:lnSpc>
            </a:pPr>
            <a:r>
              <a:rPr lang="en-US" sz="2000" smtClean="0"/>
              <a:t>Take ownership of the routine.</a:t>
            </a:r>
          </a:p>
        </p:txBody>
      </p:sp>
      <p:pic>
        <p:nvPicPr>
          <p:cNvPr id="9319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8ABC8A-E38C-476D-809D-81DEDC700067}" type="slidenum">
              <a:rPr lang="en-US"/>
              <a:pPr/>
              <a:t>55</a:t>
            </a:fld>
            <a:endParaRPr lang="en-US"/>
          </a:p>
        </p:txBody>
      </p:sp>
      <p:sp>
        <p:nvSpPr>
          <p:cNvPr id="111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94212" name="Group 3"/>
          <p:cNvGrpSpPr>
            <a:grpSpLocks/>
          </p:cNvGrpSpPr>
          <p:nvPr/>
        </p:nvGrpSpPr>
        <p:grpSpPr bwMode="auto">
          <a:xfrm>
            <a:off x="700088" y="104775"/>
            <a:ext cx="7735887" cy="6138863"/>
            <a:chOff x="447" y="79"/>
            <a:chExt cx="4873" cy="3867"/>
          </a:xfrm>
        </p:grpSpPr>
        <p:sp>
          <p:nvSpPr>
            <p:cNvPr id="94214" name="Oval 4"/>
            <p:cNvSpPr>
              <a:spLocks noChangeArrowheads="1"/>
            </p:cNvSpPr>
            <p:nvPr/>
          </p:nvSpPr>
          <p:spPr bwMode="auto">
            <a:xfrm>
              <a:off x="2825" y="904"/>
              <a:ext cx="1265" cy="618"/>
            </a:xfrm>
            <a:prstGeom prst="ellipse">
              <a:avLst/>
            </a:prstGeom>
            <a:solidFill>
              <a:schemeClr val="bg1"/>
            </a:solidFill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215" name="Group 5"/>
            <p:cNvGrpSpPr>
              <a:grpSpLocks/>
            </p:cNvGrpSpPr>
            <p:nvPr/>
          </p:nvGrpSpPr>
          <p:grpSpPr bwMode="auto">
            <a:xfrm>
              <a:off x="2894" y="1330"/>
              <a:ext cx="1120" cy="1"/>
              <a:chOff x="2894" y="1330"/>
              <a:chExt cx="1120" cy="1"/>
            </a:xfrm>
          </p:grpSpPr>
          <p:sp>
            <p:nvSpPr>
              <p:cNvPr id="94302" name="Line 6"/>
              <p:cNvSpPr>
                <a:spLocks noChangeShapeType="1"/>
              </p:cNvSpPr>
              <p:nvPr/>
            </p:nvSpPr>
            <p:spPr bwMode="auto">
              <a:xfrm>
                <a:off x="289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3" name="Line 7"/>
              <p:cNvSpPr>
                <a:spLocks noChangeShapeType="1"/>
              </p:cNvSpPr>
              <p:nvPr/>
            </p:nvSpPr>
            <p:spPr bwMode="auto">
              <a:xfrm>
                <a:off x="2956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4" name="Line 8"/>
              <p:cNvSpPr>
                <a:spLocks noChangeShapeType="1"/>
              </p:cNvSpPr>
              <p:nvPr/>
            </p:nvSpPr>
            <p:spPr bwMode="auto">
              <a:xfrm>
                <a:off x="3017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5" name="Line 9"/>
              <p:cNvSpPr>
                <a:spLocks noChangeShapeType="1"/>
              </p:cNvSpPr>
              <p:nvPr/>
            </p:nvSpPr>
            <p:spPr bwMode="auto">
              <a:xfrm>
                <a:off x="3079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6" name="Line 10"/>
              <p:cNvSpPr>
                <a:spLocks noChangeShapeType="1"/>
              </p:cNvSpPr>
              <p:nvPr/>
            </p:nvSpPr>
            <p:spPr bwMode="auto">
              <a:xfrm>
                <a:off x="3141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7" name="Line 11"/>
              <p:cNvSpPr>
                <a:spLocks noChangeShapeType="1"/>
              </p:cNvSpPr>
              <p:nvPr/>
            </p:nvSpPr>
            <p:spPr bwMode="auto">
              <a:xfrm>
                <a:off x="3203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8" name="Line 12"/>
              <p:cNvSpPr>
                <a:spLocks noChangeShapeType="1"/>
              </p:cNvSpPr>
              <p:nvPr/>
            </p:nvSpPr>
            <p:spPr bwMode="auto">
              <a:xfrm>
                <a:off x="326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9" name="Line 13"/>
              <p:cNvSpPr>
                <a:spLocks noChangeShapeType="1"/>
              </p:cNvSpPr>
              <p:nvPr/>
            </p:nvSpPr>
            <p:spPr bwMode="auto">
              <a:xfrm>
                <a:off x="3327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0" name="Line 14"/>
              <p:cNvSpPr>
                <a:spLocks noChangeShapeType="1"/>
              </p:cNvSpPr>
              <p:nvPr/>
            </p:nvSpPr>
            <p:spPr bwMode="auto">
              <a:xfrm>
                <a:off x="3389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1" name="Line 15"/>
              <p:cNvSpPr>
                <a:spLocks noChangeShapeType="1"/>
              </p:cNvSpPr>
              <p:nvPr/>
            </p:nvSpPr>
            <p:spPr bwMode="auto">
              <a:xfrm>
                <a:off x="3451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2" name="Line 16"/>
              <p:cNvSpPr>
                <a:spLocks noChangeShapeType="1"/>
              </p:cNvSpPr>
              <p:nvPr/>
            </p:nvSpPr>
            <p:spPr bwMode="auto">
              <a:xfrm>
                <a:off x="3512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3" name="Line 17"/>
              <p:cNvSpPr>
                <a:spLocks noChangeShapeType="1"/>
              </p:cNvSpPr>
              <p:nvPr/>
            </p:nvSpPr>
            <p:spPr bwMode="auto">
              <a:xfrm>
                <a:off x="3574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4" name="Line 18"/>
              <p:cNvSpPr>
                <a:spLocks noChangeShapeType="1"/>
              </p:cNvSpPr>
              <p:nvPr/>
            </p:nvSpPr>
            <p:spPr bwMode="auto">
              <a:xfrm>
                <a:off x="3636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5" name="Line 19"/>
              <p:cNvSpPr>
                <a:spLocks noChangeShapeType="1"/>
              </p:cNvSpPr>
              <p:nvPr/>
            </p:nvSpPr>
            <p:spPr bwMode="auto">
              <a:xfrm>
                <a:off x="3698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6" name="Line 20"/>
              <p:cNvSpPr>
                <a:spLocks noChangeShapeType="1"/>
              </p:cNvSpPr>
              <p:nvPr/>
            </p:nvSpPr>
            <p:spPr bwMode="auto">
              <a:xfrm>
                <a:off x="3760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7" name="Line 21"/>
              <p:cNvSpPr>
                <a:spLocks noChangeShapeType="1"/>
              </p:cNvSpPr>
              <p:nvPr/>
            </p:nvSpPr>
            <p:spPr bwMode="auto">
              <a:xfrm>
                <a:off x="3822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8" name="Line 22"/>
              <p:cNvSpPr>
                <a:spLocks noChangeShapeType="1"/>
              </p:cNvSpPr>
              <p:nvPr/>
            </p:nvSpPr>
            <p:spPr bwMode="auto">
              <a:xfrm>
                <a:off x="3884" y="1330"/>
                <a:ext cx="20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19" name="Line 23"/>
              <p:cNvSpPr>
                <a:spLocks noChangeShapeType="1"/>
              </p:cNvSpPr>
              <p:nvPr/>
            </p:nvSpPr>
            <p:spPr bwMode="auto">
              <a:xfrm>
                <a:off x="3945" y="1330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20" name="Line 24"/>
              <p:cNvSpPr>
                <a:spLocks noChangeShapeType="1"/>
              </p:cNvSpPr>
              <p:nvPr/>
            </p:nvSpPr>
            <p:spPr bwMode="auto">
              <a:xfrm>
                <a:off x="4007" y="1330"/>
                <a:ext cx="7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4216" name="Rectangle 25"/>
            <p:cNvSpPr>
              <a:spLocks noChangeArrowheads="1"/>
            </p:cNvSpPr>
            <p:nvPr/>
          </p:nvSpPr>
          <p:spPr bwMode="auto">
            <a:xfrm>
              <a:off x="3952" y="134"/>
              <a:ext cx="1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Arial" charset="0"/>
              </a:endParaRPr>
            </a:p>
          </p:txBody>
        </p:sp>
        <p:sp>
          <p:nvSpPr>
            <p:cNvPr id="94217" name="Rectangle 26"/>
            <p:cNvSpPr>
              <a:spLocks noChangeArrowheads="1"/>
            </p:cNvSpPr>
            <p:nvPr/>
          </p:nvSpPr>
          <p:spPr bwMode="auto">
            <a:xfrm>
              <a:off x="3952" y="223"/>
              <a:ext cx="17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Arial" charset="0"/>
              </a:endParaRPr>
            </a:p>
          </p:txBody>
        </p:sp>
        <p:sp>
          <p:nvSpPr>
            <p:cNvPr id="94218" name="Line 27"/>
            <p:cNvSpPr>
              <a:spLocks noChangeShapeType="1"/>
            </p:cNvSpPr>
            <p:nvPr/>
          </p:nvSpPr>
          <p:spPr bwMode="auto">
            <a:xfrm>
              <a:off x="4165" y="182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19" name="Rectangle 28"/>
            <p:cNvSpPr>
              <a:spLocks noChangeArrowheads="1"/>
            </p:cNvSpPr>
            <p:nvPr/>
          </p:nvSpPr>
          <p:spPr bwMode="auto">
            <a:xfrm>
              <a:off x="447" y="141"/>
              <a:ext cx="1181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1600" b="1">
                  <a:solidFill>
                    <a:srgbClr val="000000"/>
                  </a:solidFill>
                  <a:latin typeface="Arial" charset="0"/>
                </a:rPr>
                <a:t>The Unit Organizer </a:t>
              </a:r>
              <a:endParaRPr lang="en-US">
                <a:latin typeface="Arial" charset="0"/>
              </a:endParaRPr>
            </a:p>
          </p:txBody>
        </p:sp>
        <p:sp>
          <p:nvSpPr>
            <p:cNvPr id="94220" name="Rectangle 29"/>
            <p:cNvSpPr>
              <a:spLocks noChangeArrowheads="1"/>
            </p:cNvSpPr>
            <p:nvPr/>
          </p:nvSpPr>
          <p:spPr bwMode="auto">
            <a:xfrm>
              <a:off x="2571" y="203"/>
              <a:ext cx="55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BIGGER PICTURE</a:t>
              </a:r>
              <a:endParaRPr lang="en-US">
                <a:latin typeface="Arial" charset="0"/>
              </a:endParaRPr>
            </a:p>
          </p:txBody>
        </p:sp>
        <p:sp>
          <p:nvSpPr>
            <p:cNvPr id="94221" name="Rectangle 30"/>
            <p:cNvSpPr>
              <a:spLocks noChangeArrowheads="1"/>
            </p:cNvSpPr>
            <p:nvPr/>
          </p:nvSpPr>
          <p:spPr bwMode="auto">
            <a:xfrm>
              <a:off x="797" y="512"/>
              <a:ext cx="334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LAST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94222" name="Rectangle 31"/>
            <p:cNvSpPr>
              <a:spLocks noChangeArrowheads="1"/>
            </p:cNvSpPr>
            <p:nvPr/>
          </p:nvSpPr>
          <p:spPr bwMode="auto">
            <a:xfrm>
              <a:off x="1120" y="512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Arial" charset="0"/>
              </a:endParaRPr>
            </a:p>
          </p:txBody>
        </p:sp>
        <p:sp>
          <p:nvSpPr>
            <p:cNvPr id="94223" name="Rectangle 32"/>
            <p:cNvSpPr>
              <a:spLocks noChangeArrowheads="1"/>
            </p:cNvSpPr>
            <p:nvPr/>
          </p:nvSpPr>
          <p:spPr bwMode="auto">
            <a:xfrm>
              <a:off x="2770" y="525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94224" name="Rectangle 33"/>
            <p:cNvSpPr>
              <a:spLocks noChangeArrowheads="1"/>
            </p:cNvSpPr>
            <p:nvPr/>
          </p:nvSpPr>
          <p:spPr bwMode="auto">
            <a:xfrm>
              <a:off x="446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NEXT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94225" name="Rectangle 34"/>
            <p:cNvSpPr>
              <a:spLocks noChangeArrowheads="1"/>
            </p:cNvSpPr>
            <p:nvPr/>
          </p:nvSpPr>
          <p:spPr bwMode="auto">
            <a:xfrm>
              <a:off x="4791" y="505"/>
              <a:ext cx="33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>
                  <a:solidFill>
                    <a:srgbClr val="000000"/>
                  </a:solidFill>
                  <a:latin typeface="Arial" charset="0"/>
                </a:rPr>
                <a:t>/Experience</a:t>
              </a:r>
              <a:endParaRPr lang="en-US">
                <a:latin typeface="Arial" charset="0"/>
              </a:endParaRPr>
            </a:p>
          </p:txBody>
        </p:sp>
        <p:sp>
          <p:nvSpPr>
            <p:cNvPr id="94226" name="Line 35"/>
            <p:cNvSpPr>
              <a:spLocks noChangeShapeType="1"/>
            </p:cNvSpPr>
            <p:nvPr/>
          </p:nvSpPr>
          <p:spPr bwMode="auto">
            <a:xfrm>
              <a:off x="474" y="766"/>
              <a:ext cx="483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7" name="Line 36"/>
            <p:cNvSpPr>
              <a:spLocks noChangeShapeType="1"/>
            </p:cNvSpPr>
            <p:nvPr/>
          </p:nvSpPr>
          <p:spPr bwMode="auto">
            <a:xfrm>
              <a:off x="467" y="3014"/>
              <a:ext cx="4833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8" name="Line 37"/>
            <p:cNvSpPr>
              <a:spLocks noChangeShapeType="1"/>
            </p:cNvSpPr>
            <p:nvPr/>
          </p:nvSpPr>
          <p:spPr bwMode="auto">
            <a:xfrm>
              <a:off x="1766" y="498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29" name="Line 38"/>
            <p:cNvSpPr>
              <a:spLocks noChangeShapeType="1"/>
            </p:cNvSpPr>
            <p:nvPr/>
          </p:nvSpPr>
          <p:spPr bwMode="auto">
            <a:xfrm>
              <a:off x="4055" y="505"/>
              <a:ext cx="1" cy="26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30" name="Arc 39"/>
            <p:cNvSpPr>
              <a:spLocks/>
            </p:cNvSpPr>
            <p:nvPr/>
          </p:nvSpPr>
          <p:spPr bwMode="auto">
            <a:xfrm>
              <a:off x="474" y="306"/>
              <a:ext cx="1289" cy="199"/>
            </a:xfrm>
            <a:custGeom>
              <a:avLst/>
              <a:gdLst>
                <a:gd name="T0" fmla="*/ 0 w 21600"/>
                <a:gd name="T1" fmla="*/ 199 h 21600"/>
                <a:gd name="T2" fmla="*/ 1289 w 21600"/>
                <a:gd name="T3" fmla="*/ 0 h 21600"/>
                <a:gd name="T4" fmla="*/ 1289 w 21600"/>
                <a:gd name="T5" fmla="*/ 199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31" name="Arc 40"/>
            <p:cNvSpPr>
              <a:spLocks/>
            </p:cNvSpPr>
            <p:nvPr/>
          </p:nvSpPr>
          <p:spPr bwMode="auto">
            <a:xfrm>
              <a:off x="467" y="299"/>
              <a:ext cx="1296" cy="206"/>
            </a:xfrm>
            <a:custGeom>
              <a:avLst/>
              <a:gdLst>
                <a:gd name="T0" fmla="*/ 0 w 21600"/>
                <a:gd name="T1" fmla="*/ 206 h 21600"/>
                <a:gd name="T2" fmla="*/ 1296 w 21600"/>
                <a:gd name="T3" fmla="*/ 0 h 21600"/>
                <a:gd name="T4" fmla="*/ 1296 w 21600"/>
                <a:gd name="T5" fmla="*/ 206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</a:path>
                <a:path w="216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599" y="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32" name="Arc 41"/>
            <p:cNvSpPr>
              <a:spLocks/>
            </p:cNvSpPr>
            <p:nvPr/>
          </p:nvSpPr>
          <p:spPr bwMode="auto">
            <a:xfrm>
              <a:off x="4055" y="299"/>
              <a:ext cx="1265" cy="203"/>
            </a:xfrm>
            <a:custGeom>
              <a:avLst/>
              <a:gdLst>
                <a:gd name="T0" fmla="*/ 0 w 21616"/>
                <a:gd name="T1" fmla="*/ 0 h 21600"/>
                <a:gd name="T2" fmla="*/ 1265 w 21616"/>
                <a:gd name="T3" fmla="*/ 202 h 21600"/>
                <a:gd name="T4" fmla="*/ 1 w 21616"/>
                <a:gd name="T5" fmla="*/ 203 h 21600"/>
                <a:gd name="T6" fmla="*/ 0 60000 65536"/>
                <a:gd name="T7" fmla="*/ 0 60000 65536"/>
                <a:gd name="T8" fmla="*/ 0 60000 65536"/>
                <a:gd name="T9" fmla="*/ 0 w 21616"/>
                <a:gd name="T10" fmla="*/ 0 h 21600"/>
                <a:gd name="T11" fmla="*/ 21616 w 21616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16" h="21600" fill="none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</a:path>
                <a:path w="21616" h="21600" stroke="0" extrusionOk="0">
                  <a:moveTo>
                    <a:pt x="-1" y="0"/>
                  </a:moveTo>
                  <a:cubicBezTo>
                    <a:pt x="5" y="0"/>
                    <a:pt x="11" y="-1"/>
                    <a:pt x="17" y="0"/>
                  </a:cubicBezTo>
                  <a:cubicBezTo>
                    <a:pt x="11904" y="0"/>
                    <a:pt x="21558" y="9606"/>
                    <a:pt x="21616" y="21493"/>
                  </a:cubicBezTo>
                  <a:lnTo>
                    <a:pt x="17" y="21600"/>
                  </a:lnTo>
                  <a:close/>
                </a:path>
              </a:pathLst>
            </a:cu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33" name="Line 42"/>
            <p:cNvSpPr>
              <a:spLocks noChangeShapeType="1"/>
            </p:cNvSpPr>
            <p:nvPr/>
          </p:nvSpPr>
          <p:spPr bwMode="auto">
            <a:xfrm>
              <a:off x="1760" y="299"/>
              <a:ext cx="2282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4234" name="Group 43"/>
            <p:cNvGrpSpPr>
              <a:grpSpLocks/>
            </p:cNvGrpSpPr>
            <p:nvPr/>
          </p:nvGrpSpPr>
          <p:grpSpPr bwMode="auto">
            <a:xfrm>
              <a:off x="1760" y="326"/>
              <a:ext cx="1" cy="145"/>
              <a:chOff x="1760" y="326"/>
              <a:chExt cx="1" cy="145"/>
            </a:xfrm>
          </p:grpSpPr>
          <p:sp>
            <p:nvSpPr>
              <p:cNvPr id="94299" name="Line 44"/>
              <p:cNvSpPr>
                <a:spLocks noChangeShapeType="1"/>
              </p:cNvSpPr>
              <p:nvPr/>
            </p:nvSpPr>
            <p:spPr bwMode="auto">
              <a:xfrm>
                <a:off x="1760" y="326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0" name="Line 45"/>
              <p:cNvSpPr>
                <a:spLocks noChangeShapeType="1"/>
              </p:cNvSpPr>
              <p:nvPr/>
            </p:nvSpPr>
            <p:spPr bwMode="auto">
              <a:xfrm>
                <a:off x="1760" y="388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301" name="Line 46"/>
              <p:cNvSpPr>
                <a:spLocks noChangeShapeType="1"/>
              </p:cNvSpPr>
              <p:nvPr/>
            </p:nvSpPr>
            <p:spPr bwMode="auto">
              <a:xfrm>
                <a:off x="1760" y="450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4235" name="Group 47"/>
            <p:cNvGrpSpPr>
              <a:grpSpLocks/>
            </p:cNvGrpSpPr>
            <p:nvPr/>
          </p:nvGrpSpPr>
          <p:grpSpPr bwMode="auto">
            <a:xfrm>
              <a:off x="4062" y="333"/>
              <a:ext cx="1" cy="145"/>
              <a:chOff x="4062" y="333"/>
              <a:chExt cx="1" cy="145"/>
            </a:xfrm>
          </p:grpSpPr>
          <p:sp>
            <p:nvSpPr>
              <p:cNvPr id="94296" name="Line 48"/>
              <p:cNvSpPr>
                <a:spLocks noChangeShapeType="1"/>
              </p:cNvSpPr>
              <p:nvPr/>
            </p:nvSpPr>
            <p:spPr bwMode="auto">
              <a:xfrm>
                <a:off x="4062" y="333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7" name="Line 49"/>
              <p:cNvSpPr>
                <a:spLocks noChangeShapeType="1"/>
              </p:cNvSpPr>
              <p:nvPr/>
            </p:nvSpPr>
            <p:spPr bwMode="auto">
              <a:xfrm>
                <a:off x="4062" y="395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8" name="Line 50"/>
              <p:cNvSpPr>
                <a:spLocks noChangeShapeType="1"/>
              </p:cNvSpPr>
              <p:nvPr/>
            </p:nvSpPr>
            <p:spPr bwMode="auto">
              <a:xfrm>
                <a:off x="4062" y="457"/>
                <a:ext cx="1" cy="2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94236" name="Line 51"/>
            <p:cNvSpPr>
              <a:spLocks noChangeShapeType="1"/>
            </p:cNvSpPr>
            <p:nvPr/>
          </p:nvSpPr>
          <p:spPr bwMode="auto">
            <a:xfrm>
              <a:off x="467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37" name="Line 52"/>
            <p:cNvSpPr>
              <a:spLocks noChangeShapeType="1"/>
            </p:cNvSpPr>
            <p:nvPr/>
          </p:nvSpPr>
          <p:spPr bwMode="auto">
            <a:xfrm>
              <a:off x="474" y="3873"/>
              <a:ext cx="4826" cy="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38" name="Line 53"/>
            <p:cNvSpPr>
              <a:spLocks noChangeShapeType="1"/>
            </p:cNvSpPr>
            <p:nvPr/>
          </p:nvSpPr>
          <p:spPr bwMode="auto">
            <a:xfrm>
              <a:off x="5306" y="505"/>
              <a:ext cx="1" cy="336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39" name="Rectangle 54"/>
            <p:cNvSpPr>
              <a:spLocks noChangeArrowheads="1"/>
            </p:cNvSpPr>
            <p:nvPr/>
          </p:nvSpPr>
          <p:spPr bwMode="auto">
            <a:xfrm rot="-5400000">
              <a:off x="245" y="3284"/>
              <a:ext cx="64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SELF-TEST QUESTIONS</a:t>
              </a:r>
            </a:p>
          </p:txBody>
        </p:sp>
        <p:sp>
          <p:nvSpPr>
            <p:cNvPr id="94240" name="Rectangle 55"/>
            <p:cNvSpPr>
              <a:spLocks noChangeArrowheads="1"/>
            </p:cNvSpPr>
            <p:nvPr/>
          </p:nvSpPr>
          <p:spPr bwMode="auto">
            <a:xfrm rot="-5400000">
              <a:off x="617" y="3831"/>
              <a:ext cx="230" cy="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94241" name="Rectangle 56"/>
            <p:cNvSpPr>
              <a:spLocks noChangeArrowheads="1"/>
            </p:cNvSpPr>
            <p:nvPr/>
          </p:nvSpPr>
          <p:spPr bwMode="auto">
            <a:xfrm rot="960000">
              <a:off x="3278" y="808"/>
              <a:ext cx="29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94242" name="Line 57"/>
            <p:cNvSpPr>
              <a:spLocks noChangeShapeType="1"/>
            </p:cNvSpPr>
            <p:nvPr/>
          </p:nvSpPr>
          <p:spPr bwMode="auto">
            <a:xfrm>
              <a:off x="1498" y="773"/>
              <a:ext cx="1" cy="2241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43" name="Line 58"/>
            <p:cNvSpPr>
              <a:spLocks noChangeShapeType="1"/>
            </p:cNvSpPr>
            <p:nvPr/>
          </p:nvSpPr>
          <p:spPr bwMode="auto">
            <a:xfrm>
              <a:off x="474" y="1254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44" name="Line 59"/>
            <p:cNvSpPr>
              <a:spLocks noChangeShapeType="1"/>
            </p:cNvSpPr>
            <p:nvPr/>
          </p:nvSpPr>
          <p:spPr bwMode="auto">
            <a:xfrm>
              <a:off x="474" y="1096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45" name="Line 60"/>
            <p:cNvSpPr>
              <a:spLocks noChangeShapeType="1"/>
            </p:cNvSpPr>
            <p:nvPr/>
          </p:nvSpPr>
          <p:spPr bwMode="auto">
            <a:xfrm>
              <a:off x="474" y="1412"/>
              <a:ext cx="103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46" name="Line 61"/>
            <p:cNvSpPr>
              <a:spLocks noChangeShapeType="1"/>
            </p:cNvSpPr>
            <p:nvPr/>
          </p:nvSpPr>
          <p:spPr bwMode="auto">
            <a:xfrm>
              <a:off x="481" y="1564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47" name="Line 62"/>
            <p:cNvSpPr>
              <a:spLocks noChangeShapeType="1"/>
            </p:cNvSpPr>
            <p:nvPr/>
          </p:nvSpPr>
          <p:spPr bwMode="auto">
            <a:xfrm flipH="1">
              <a:off x="481" y="1729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48" name="Line 63"/>
            <p:cNvSpPr>
              <a:spLocks noChangeShapeType="1"/>
            </p:cNvSpPr>
            <p:nvPr/>
          </p:nvSpPr>
          <p:spPr bwMode="auto">
            <a:xfrm>
              <a:off x="481" y="2052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49" name="Line 64"/>
            <p:cNvSpPr>
              <a:spLocks noChangeShapeType="1"/>
            </p:cNvSpPr>
            <p:nvPr/>
          </p:nvSpPr>
          <p:spPr bwMode="auto">
            <a:xfrm>
              <a:off x="481" y="1887"/>
              <a:ext cx="101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50" name="Line 65"/>
            <p:cNvSpPr>
              <a:spLocks noChangeShapeType="1"/>
            </p:cNvSpPr>
            <p:nvPr/>
          </p:nvSpPr>
          <p:spPr bwMode="auto">
            <a:xfrm>
              <a:off x="481" y="2210"/>
              <a:ext cx="1011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51" name="Line 66"/>
            <p:cNvSpPr>
              <a:spLocks noChangeShapeType="1"/>
            </p:cNvSpPr>
            <p:nvPr/>
          </p:nvSpPr>
          <p:spPr bwMode="auto">
            <a:xfrm>
              <a:off x="467" y="2368"/>
              <a:ext cx="1025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52" name="Line 67"/>
            <p:cNvSpPr>
              <a:spLocks noChangeShapeType="1"/>
            </p:cNvSpPr>
            <p:nvPr/>
          </p:nvSpPr>
          <p:spPr bwMode="auto">
            <a:xfrm flipH="1">
              <a:off x="474" y="2526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53" name="Line 68"/>
            <p:cNvSpPr>
              <a:spLocks noChangeShapeType="1"/>
            </p:cNvSpPr>
            <p:nvPr/>
          </p:nvSpPr>
          <p:spPr bwMode="auto">
            <a:xfrm>
              <a:off x="474" y="2684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54" name="Line 69"/>
            <p:cNvSpPr>
              <a:spLocks noChangeShapeType="1"/>
            </p:cNvSpPr>
            <p:nvPr/>
          </p:nvSpPr>
          <p:spPr bwMode="auto">
            <a:xfrm>
              <a:off x="653" y="945"/>
              <a:ext cx="1" cy="292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55" name="Line 70"/>
            <p:cNvSpPr>
              <a:spLocks noChangeShapeType="1"/>
            </p:cNvSpPr>
            <p:nvPr/>
          </p:nvSpPr>
          <p:spPr bwMode="auto">
            <a:xfrm>
              <a:off x="481" y="945"/>
              <a:ext cx="102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56" name="Rectangle 71"/>
            <p:cNvSpPr>
              <a:spLocks noChangeArrowheads="1"/>
            </p:cNvSpPr>
            <p:nvPr/>
          </p:nvSpPr>
          <p:spPr bwMode="auto">
            <a:xfrm rot="5400000">
              <a:off x="5171" y="3471"/>
              <a:ext cx="185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 UNIT </a:t>
              </a:r>
              <a:endParaRPr lang="en-US">
                <a:latin typeface="Arial" charset="0"/>
              </a:endParaRPr>
            </a:p>
          </p:txBody>
        </p:sp>
        <p:sp>
          <p:nvSpPr>
            <p:cNvPr id="94257" name="Rectangle 72"/>
            <p:cNvSpPr>
              <a:spLocks noChangeArrowheads="1"/>
            </p:cNvSpPr>
            <p:nvPr/>
          </p:nvSpPr>
          <p:spPr bwMode="auto">
            <a:xfrm rot="5400000">
              <a:off x="4891" y="3470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RELATIONSHIPS</a:t>
              </a:r>
              <a:endParaRPr lang="en-US">
                <a:latin typeface="Arial" charset="0"/>
              </a:endParaRPr>
            </a:p>
          </p:txBody>
        </p:sp>
        <p:sp>
          <p:nvSpPr>
            <p:cNvPr id="94258" name="Rectangle 73"/>
            <p:cNvSpPr>
              <a:spLocks noChangeArrowheads="1"/>
            </p:cNvSpPr>
            <p:nvPr/>
          </p:nvSpPr>
          <p:spPr bwMode="auto">
            <a:xfrm>
              <a:off x="701" y="807"/>
              <a:ext cx="51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SCHEDULE</a:t>
              </a:r>
              <a:endParaRPr lang="en-US">
                <a:latin typeface="Arial" charset="0"/>
              </a:endParaRPr>
            </a:p>
          </p:txBody>
        </p:sp>
        <p:sp>
          <p:nvSpPr>
            <p:cNvPr id="94259" name="Line 74"/>
            <p:cNvSpPr>
              <a:spLocks noChangeShapeType="1"/>
            </p:cNvSpPr>
            <p:nvPr/>
          </p:nvSpPr>
          <p:spPr bwMode="auto">
            <a:xfrm>
              <a:off x="474" y="2842"/>
              <a:ext cx="1018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0" name="Line 75"/>
            <p:cNvSpPr>
              <a:spLocks noChangeShapeType="1"/>
            </p:cNvSpPr>
            <p:nvPr/>
          </p:nvSpPr>
          <p:spPr bwMode="auto">
            <a:xfrm>
              <a:off x="4317" y="3028"/>
              <a:ext cx="1" cy="838"/>
            </a:xfrm>
            <a:prstGeom prst="line">
              <a:avLst/>
            </a:prstGeom>
            <a:noFill/>
            <a:ln w="22225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1" name="Line 76"/>
            <p:cNvSpPr>
              <a:spLocks noChangeShapeType="1"/>
            </p:cNvSpPr>
            <p:nvPr/>
          </p:nvSpPr>
          <p:spPr bwMode="auto">
            <a:xfrm>
              <a:off x="4323" y="3248"/>
              <a:ext cx="777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2" name="Line 77"/>
            <p:cNvSpPr>
              <a:spLocks noChangeShapeType="1"/>
            </p:cNvSpPr>
            <p:nvPr/>
          </p:nvSpPr>
          <p:spPr bwMode="auto">
            <a:xfrm>
              <a:off x="4323" y="3447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3" name="Line 78"/>
            <p:cNvSpPr>
              <a:spLocks noChangeShapeType="1"/>
            </p:cNvSpPr>
            <p:nvPr/>
          </p:nvSpPr>
          <p:spPr bwMode="auto">
            <a:xfrm>
              <a:off x="4323" y="3646"/>
              <a:ext cx="77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4" name="Line 79"/>
            <p:cNvSpPr>
              <a:spLocks noChangeShapeType="1"/>
            </p:cNvSpPr>
            <p:nvPr/>
          </p:nvSpPr>
          <p:spPr bwMode="auto">
            <a:xfrm>
              <a:off x="5100" y="3028"/>
              <a:ext cx="1" cy="838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5" name="Line 80"/>
            <p:cNvSpPr>
              <a:spLocks noChangeShapeType="1"/>
            </p:cNvSpPr>
            <p:nvPr/>
          </p:nvSpPr>
          <p:spPr bwMode="auto">
            <a:xfrm>
              <a:off x="467" y="498"/>
              <a:ext cx="4846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6" name="Rectangle 81"/>
            <p:cNvSpPr>
              <a:spLocks noChangeArrowheads="1"/>
            </p:cNvSpPr>
            <p:nvPr/>
          </p:nvSpPr>
          <p:spPr bwMode="auto">
            <a:xfrm>
              <a:off x="1773" y="505"/>
              <a:ext cx="2289" cy="254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7" name="Rectangle 82"/>
            <p:cNvSpPr>
              <a:spLocks noChangeArrowheads="1"/>
            </p:cNvSpPr>
            <p:nvPr/>
          </p:nvSpPr>
          <p:spPr bwMode="auto">
            <a:xfrm>
              <a:off x="1760" y="491"/>
              <a:ext cx="2316" cy="282"/>
            </a:xfrm>
            <a:prstGeom prst="rect">
              <a:avLst/>
            </a:prstGeom>
            <a:noFill/>
            <a:ln w="4286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68" name="Rectangle 83"/>
            <p:cNvSpPr>
              <a:spLocks noChangeArrowheads="1"/>
            </p:cNvSpPr>
            <p:nvPr/>
          </p:nvSpPr>
          <p:spPr bwMode="auto">
            <a:xfrm>
              <a:off x="1705" y="807"/>
              <a:ext cx="309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94269" name="Rectangle 84"/>
            <p:cNvSpPr>
              <a:spLocks noChangeArrowheads="1"/>
            </p:cNvSpPr>
            <p:nvPr/>
          </p:nvSpPr>
          <p:spPr bwMode="auto">
            <a:xfrm>
              <a:off x="2557" y="526"/>
              <a:ext cx="5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CURRENT UNIT</a:t>
              </a:r>
              <a:endParaRPr lang="en-US">
                <a:latin typeface="Arial" charset="0"/>
              </a:endParaRPr>
            </a:p>
          </p:txBody>
        </p:sp>
        <p:sp>
          <p:nvSpPr>
            <p:cNvPr id="94270" name="Oval 85"/>
            <p:cNvSpPr>
              <a:spLocks noChangeArrowheads="1"/>
            </p:cNvSpPr>
            <p:nvPr/>
          </p:nvSpPr>
          <p:spPr bwMode="auto">
            <a:xfrm>
              <a:off x="1794" y="533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71" name="Oval 86"/>
            <p:cNvSpPr>
              <a:spLocks noChangeArrowheads="1"/>
            </p:cNvSpPr>
            <p:nvPr/>
          </p:nvSpPr>
          <p:spPr bwMode="auto">
            <a:xfrm>
              <a:off x="502" y="51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72" name="Oval 87"/>
            <p:cNvSpPr>
              <a:spLocks noChangeArrowheads="1"/>
            </p:cNvSpPr>
            <p:nvPr/>
          </p:nvSpPr>
          <p:spPr bwMode="auto">
            <a:xfrm>
              <a:off x="4097" y="512"/>
              <a:ext cx="96" cy="89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73" name="Oval 88"/>
            <p:cNvSpPr>
              <a:spLocks noChangeArrowheads="1"/>
            </p:cNvSpPr>
            <p:nvPr/>
          </p:nvSpPr>
          <p:spPr bwMode="auto">
            <a:xfrm>
              <a:off x="1533" y="801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74" name="Oval 89"/>
            <p:cNvSpPr>
              <a:spLocks noChangeArrowheads="1"/>
            </p:cNvSpPr>
            <p:nvPr/>
          </p:nvSpPr>
          <p:spPr bwMode="auto">
            <a:xfrm>
              <a:off x="5183" y="3048"/>
              <a:ext cx="96" cy="97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75" name="Oval 90"/>
            <p:cNvSpPr>
              <a:spLocks noChangeArrowheads="1"/>
            </p:cNvSpPr>
            <p:nvPr/>
          </p:nvSpPr>
          <p:spPr bwMode="auto">
            <a:xfrm>
              <a:off x="509" y="3722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76" name="Oval 91"/>
            <p:cNvSpPr>
              <a:spLocks noChangeArrowheads="1"/>
            </p:cNvSpPr>
            <p:nvPr/>
          </p:nvSpPr>
          <p:spPr bwMode="auto">
            <a:xfrm>
              <a:off x="509" y="794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77" name="Rectangle 92"/>
            <p:cNvSpPr>
              <a:spLocks noChangeArrowheads="1"/>
            </p:cNvSpPr>
            <p:nvPr/>
          </p:nvSpPr>
          <p:spPr bwMode="auto">
            <a:xfrm>
              <a:off x="1821" y="53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1</a:t>
              </a:r>
              <a:endParaRPr lang="en-US">
                <a:latin typeface="Arial" charset="0"/>
              </a:endParaRPr>
            </a:p>
          </p:txBody>
        </p:sp>
        <p:sp>
          <p:nvSpPr>
            <p:cNvPr id="94278" name="Rectangle 93"/>
            <p:cNvSpPr>
              <a:spLocks noChangeArrowheads="1"/>
            </p:cNvSpPr>
            <p:nvPr/>
          </p:nvSpPr>
          <p:spPr bwMode="auto">
            <a:xfrm>
              <a:off x="4124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3</a:t>
              </a:r>
              <a:endParaRPr lang="en-US">
                <a:latin typeface="Arial" charset="0"/>
              </a:endParaRPr>
            </a:p>
          </p:txBody>
        </p:sp>
        <p:sp>
          <p:nvSpPr>
            <p:cNvPr id="94279" name="Rectangle 94"/>
            <p:cNvSpPr>
              <a:spLocks noChangeArrowheads="1"/>
            </p:cNvSpPr>
            <p:nvPr/>
          </p:nvSpPr>
          <p:spPr bwMode="auto">
            <a:xfrm>
              <a:off x="529" y="51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2</a:t>
              </a:r>
              <a:endParaRPr lang="en-US">
                <a:latin typeface="Arial" charset="0"/>
              </a:endParaRPr>
            </a:p>
          </p:txBody>
        </p:sp>
        <p:sp>
          <p:nvSpPr>
            <p:cNvPr id="94280" name="Oval 95"/>
            <p:cNvSpPr>
              <a:spLocks noChangeArrowheads="1"/>
            </p:cNvSpPr>
            <p:nvPr/>
          </p:nvSpPr>
          <p:spPr bwMode="auto">
            <a:xfrm>
              <a:off x="2447" y="189"/>
              <a:ext cx="96" cy="96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81" name="Rectangle 96"/>
            <p:cNvSpPr>
              <a:spLocks noChangeArrowheads="1"/>
            </p:cNvSpPr>
            <p:nvPr/>
          </p:nvSpPr>
          <p:spPr bwMode="auto">
            <a:xfrm>
              <a:off x="2468" y="203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4</a:t>
              </a:r>
              <a:endParaRPr lang="en-US">
                <a:latin typeface="Arial" charset="0"/>
              </a:endParaRPr>
            </a:p>
          </p:txBody>
        </p:sp>
        <p:sp>
          <p:nvSpPr>
            <p:cNvPr id="94282" name="Rectangle 97"/>
            <p:cNvSpPr>
              <a:spLocks noChangeArrowheads="1"/>
            </p:cNvSpPr>
            <p:nvPr/>
          </p:nvSpPr>
          <p:spPr bwMode="auto">
            <a:xfrm>
              <a:off x="1567" y="821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5</a:t>
              </a:r>
              <a:endParaRPr lang="en-US">
                <a:latin typeface="Arial" charset="0"/>
              </a:endParaRPr>
            </a:p>
          </p:txBody>
        </p:sp>
        <p:sp>
          <p:nvSpPr>
            <p:cNvPr id="94283" name="Rectangle 98"/>
            <p:cNvSpPr>
              <a:spLocks noChangeArrowheads="1"/>
            </p:cNvSpPr>
            <p:nvPr/>
          </p:nvSpPr>
          <p:spPr bwMode="auto">
            <a:xfrm>
              <a:off x="5217" y="3069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6</a:t>
              </a:r>
              <a:endParaRPr lang="en-US">
                <a:latin typeface="Arial" charset="0"/>
              </a:endParaRPr>
            </a:p>
          </p:txBody>
        </p:sp>
        <p:sp>
          <p:nvSpPr>
            <p:cNvPr id="94284" name="Rectangle 99"/>
            <p:cNvSpPr>
              <a:spLocks noChangeArrowheads="1"/>
            </p:cNvSpPr>
            <p:nvPr/>
          </p:nvSpPr>
          <p:spPr bwMode="auto">
            <a:xfrm>
              <a:off x="536" y="3736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7</a:t>
              </a:r>
              <a:endParaRPr lang="en-US">
                <a:latin typeface="Arial" charset="0"/>
              </a:endParaRPr>
            </a:p>
          </p:txBody>
        </p:sp>
        <p:sp>
          <p:nvSpPr>
            <p:cNvPr id="94285" name="Rectangle 100"/>
            <p:cNvSpPr>
              <a:spLocks noChangeArrowheads="1"/>
            </p:cNvSpPr>
            <p:nvPr/>
          </p:nvSpPr>
          <p:spPr bwMode="auto">
            <a:xfrm>
              <a:off x="536" y="807"/>
              <a:ext cx="36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8</a:t>
              </a:r>
              <a:endParaRPr lang="en-US">
                <a:latin typeface="Arial" charset="0"/>
              </a:endParaRPr>
            </a:p>
          </p:txBody>
        </p:sp>
        <p:sp>
          <p:nvSpPr>
            <p:cNvPr id="94286" name="Line 101"/>
            <p:cNvSpPr>
              <a:spLocks noChangeShapeType="1"/>
            </p:cNvSpPr>
            <p:nvPr/>
          </p:nvSpPr>
          <p:spPr bwMode="auto">
            <a:xfrm>
              <a:off x="4165" y="278"/>
              <a:ext cx="1114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4287" name="Rectangle 102"/>
            <p:cNvSpPr>
              <a:spLocks noChangeArrowheads="1"/>
            </p:cNvSpPr>
            <p:nvPr/>
          </p:nvSpPr>
          <p:spPr bwMode="auto">
            <a:xfrm>
              <a:off x="4330" y="79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94288" name="Rectangle 103"/>
            <p:cNvSpPr>
              <a:spLocks noChangeArrowheads="1"/>
            </p:cNvSpPr>
            <p:nvPr/>
          </p:nvSpPr>
          <p:spPr bwMode="auto">
            <a:xfrm>
              <a:off x="4360" y="176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sp>
          <p:nvSpPr>
            <p:cNvPr id="94289" name="Rectangle 104"/>
            <p:cNvSpPr>
              <a:spLocks noChangeArrowheads="1"/>
            </p:cNvSpPr>
            <p:nvPr/>
          </p:nvSpPr>
          <p:spPr bwMode="auto">
            <a:xfrm>
              <a:off x="502" y="1295"/>
              <a:ext cx="0" cy="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endParaRPr lang="en-US">
                <a:latin typeface="Arial" charset="0"/>
              </a:endParaRPr>
            </a:p>
          </p:txBody>
        </p:sp>
        <p:grpSp>
          <p:nvGrpSpPr>
            <p:cNvPr id="94290" name="Group 105"/>
            <p:cNvGrpSpPr>
              <a:grpSpLocks/>
            </p:cNvGrpSpPr>
            <p:nvPr/>
          </p:nvGrpSpPr>
          <p:grpSpPr bwMode="auto">
            <a:xfrm>
              <a:off x="1388" y="374"/>
              <a:ext cx="778" cy="55"/>
              <a:chOff x="1388" y="374"/>
              <a:chExt cx="778" cy="55"/>
            </a:xfrm>
          </p:grpSpPr>
          <p:sp>
            <p:nvSpPr>
              <p:cNvPr id="94294" name="Freeform 106"/>
              <p:cNvSpPr>
                <a:spLocks/>
              </p:cNvSpPr>
              <p:nvPr/>
            </p:nvSpPr>
            <p:spPr bwMode="auto">
              <a:xfrm>
                <a:off x="1388" y="374"/>
                <a:ext cx="117" cy="55"/>
              </a:xfrm>
              <a:custGeom>
                <a:avLst/>
                <a:gdLst>
                  <a:gd name="T0" fmla="*/ 0 w 117"/>
                  <a:gd name="T1" fmla="*/ 28 h 55"/>
                  <a:gd name="T2" fmla="*/ 117 w 117"/>
                  <a:gd name="T3" fmla="*/ 0 h 55"/>
                  <a:gd name="T4" fmla="*/ 117 w 117"/>
                  <a:gd name="T5" fmla="*/ 28 h 55"/>
                  <a:gd name="T6" fmla="*/ 117 w 117"/>
                  <a:gd name="T7" fmla="*/ 55 h 55"/>
                  <a:gd name="T8" fmla="*/ 0 w 117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55"/>
                  <a:gd name="T17" fmla="*/ 117 w 11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55">
                    <a:moveTo>
                      <a:pt x="0" y="28"/>
                    </a:moveTo>
                    <a:lnTo>
                      <a:pt x="117" y="0"/>
                    </a:lnTo>
                    <a:lnTo>
                      <a:pt x="117" y="28"/>
                    </a:lnTo>
                    <a:lnTo>
                      <a:pt x="117" y="5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5" name="Line 107"/>
              <p:cNvSpPr>
                <a:spLocks noChangeShapeType="1"/>
              </p:cNvSpPr>
              <p:nvPr/>
            </p:nvSpPr>
            <p:spPr bwMode="auto">
              <a:xfrm flipH="1">
                <a:off x="1498" y="395"/>
                <a:ext cx="668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94291" name="Group 108"/>
            <p:cNvGrpSpPr>
              <a:grpSpLocks/>
            </p:cNvGrpSpPr>
            <p:nvPr/>
          </p:nvGrpSpPr>
          <p:grpSpPr bwMode="auto">
            <a:xfrm>
              <a:off x="3482" y="359"/>
              <a:ext cx="898" cy="55"/>
              <a:chOff x="3482" y="359"/>
              <a:chExt cx="898" cy="55"/>
            </a:xfrm>
          </p:grpSpPr>
          <p:sp>
            <p:nvSpPr>
              <p:cNvPr id="94292" name="Freeform 109"/>
              <p:cNvSpPr>
                <a:spLocks/>
              </p:cNvSpPr>
              <p:nvPr/>
            </p:nvSpPr>
            <p:spPr bwMode="auto">
              <a:xfrm flipH="1">
                <a:off x="4263" y="359"/>
                <a:ext cx="117" cy="55"/>
              </a:xfrm>
              <a:custGeom>
                <a:avLst/>
                <a:gdLst>
                  <a:gd name="T0" fmla="*/ 0 w 117"/>
                  <a:gd name="T1" fmla="*/ 28 h 55"/>
                  <a:gd name="T2" fmla="*/ 117 w 117"/>
                  <a:gd name="T3" fmla="*/ 0 h 55"/>
                  <a:gd name="T4" fmla="*/ 117 w 117"/>
                  <a:gd name="T5" fmla="*/ 28 h 55"/>
                  <a:gd name="T6" fmla="*/ 117 w 117"/>
                  <a:gd name="T7" fmla="*/ 55 h 55"/>
                  <a:gd name="T8" fmla="*/ 0 w 117"/>
                  <a:gd name="T9" fmla="*/ 28 h 5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17"/>
                  <a:gd name="T16" fmla="*/ 0 h 55"/>
                  <a:gd name="T17" fmla="*/ 117 w 117"/>
                  <a:gd name="T18" fmla="*/ 55 h 55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17" h="55">
                    <a:moveTo>
                      <a:pt x="0" y="28"/>
                    </a:moveTo>
                    <a:lnTo>
                      <a:pt x="117" y="0"/>
                    </a:lnTo>
                    <a:lnTo>
                      <a:pt x="117" y="28"/>
                    </a:lnTo>
                    <a:lnTo>
                      <a:pt x="117" y="55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4293" name="Line 110"/>
              <p:cNvSpPr>
                <a:spLocks noChangeShapeType="1"/>
              </p:cNvSpPr>
              <p:nvPr/>
            </p:nvSpPr>
            <p:spPr bwMode="auto">
              <a:xfrm>
                <a:off x="3482" y="380"/>
                <a:ext cx="788" cy="1"/>
              </a:xfrm>
              <a:prstGeom prst="line">
                <a:avLst/>
              </a:prstGeom>
              <a:noFill/>
              <a:ln w="222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94213" name="Picture 111"/>
          <p:cNvPicPr>
            <a:picLocks noChangeAspect="1"/>
          </p:cNvPicPr>
          <p:nvPr/>
        </p:nvPicPr>
        <p:blipFill>
          <a:blip r:embed="rId2"/>
          <a:srcRect l="308" t="12411"/>
          <a:stretch>
            <a:fillRect/>
          </a:stretch>
        </p:blipFill>
        <p:spPr bwMode="auto">
          <a:xfrm>
            <a:off x="7974013" y="6319838"/>
            <a:ext cx="1143000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80ADF0E-267B-4E37-8DD9-FEE9CCA0E23A}" type="slidenum">
              <a:rPr lang="en-US"/>
              <a:pPr/>
              <a:t>56</a:t>
            </a:fld>
            <a:endParaRPr lang="en-US"/>
          </a:p>
        </p:txBody>
      </p:sp>
      <p:sp>
        <p:nvSpPr>
          <p:cNvPr id="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grpSp>
        <p:nvGrpSpPr>
          <p:cNvPr id="95236" name="Group 130"/>
          <p:cNvGrpSpPr>
            <a:grpSpLocks/>
          </p:cNvGrpSpPr>
          <p:nvPr/>
        </p:nvGrpSpPr>
        <p:grpSpPr bwMode="auto">
          <a:xfrm>
            <a:off x="468313" y="68263"/>
            <a:ext cx="8196262" cy="6289675"/>
            <a:chOff x="295" y="43"/>
            <a:chExt cx="5163" cy="3962"/>
          </a:xfrm>
        </p:grpSpPr>
        <p:sp>
          <p:nvSpPr>
            <p:cNvPr id="95238" name="Rectangle 4"/>
            <p:cNvSpPr>
              <a:spLocks noChangeArrowheads="1"/>
            </p:cNvSpPr>
            <p:nvPr/>
          </p:nvSpPr>
          <p:spPr bwMode="auto">
            <a:xfrm>
              <a:off x="303" y="247"/>
              <a:ext cx="5147" cy="375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>
                <a:latin typeface="Times" pitchFamily="-112" charset="0"/>
              </a:endParaRPr>
            </a:p>
          </p:txBody>
        </p:sp>
        <p:sp>
          <p:nvSpPr>
            <p:cNvPr id="95239" name="Rectangle 5"/>
            <p:cNvSpPr>
              <a:spLocks noChangeArrowheads="1"/>
            </p:cNvSpPr>
            <p:nvPr/>
          </p:nvSpPr>
          <p:spPr bwMode="auto">
            <a:xfrm>
              <a:off x="295" y="240"/>
              <a:ext cx="5163" cy="3765"/>
            </a:xfrm>
            <a:prstGeom prst="rect">
              <a:avLst/>
            </a:prstGeom>
            <a:noFill/>
            <a:ln w="23813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0" name="Rectangle 6"/>
            <p:cNvSpPr>
              <a:spLocks noChangeArrowheads="1"/>
            </p:cNvSpPr>
            <p:nvPr/>
          </p:nvSpPr>
          <p:spPr bwMode="auto">
            <a:xfrm>
              <a:off x="3892" y="43"/>
              <a:ext cx="208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NAME</a:t>
              </a:r>
              <a:endParaRPr lang="en-US">
                <a:latin typeface="Arial" charset="0"/>
              </a:endParaRPr>
            </a:p>
          </p:txBody>
        </p:sp>
        <p:sp>
          <p:nvSpPr>
            <p:cNvPr id="95241" name="Rectangle 7"/>
            <p:cNvSpPr>
              <a:spLocks noChangeArrowheads="1"/>
            </p:cNvSpPr>
            <p:nvPr/>
          </p:nvSpPr>
          <p:spPr bwMode="auto">
            <a:xfrm>
              <a:off x="3892" y="131"/>
              <a:ext cx="19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>
                  <a:solidFill>
                    <a:srgbClr val="000000"/>
                  </a:solidFill>
                  <a:latin typeface="Arial" charset="0"/>
                </a:rPr>
                <a:t>DATE</a:t>
              </a:r>
              <a:endParaRPr lang="en-US">
                <a:latin typeface="Arial" charset="0"/>
              </a:endParaRPr>
            </a:p>
          </p:txBody>
        </p:sp>
        <p:sp>
          <p:nvSpPr>
            <p:cNvPr id="95242" name="Line 8"/>
            <p:cNvSpPr>
              <a:spLocks noChangeShapeType="1"/>
            </p:cNvSpPr>
            <p:nvPr/>
          </p:nvSpPr>
          <p:spPr bwMode="auto">
            <a:xfrm>
              <a:off x="4118" y="102"/>
              <a:ext cx="134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3" name="Line 9"/>
            <p:cNvSpPr>
              <a:spLocks noChangeShapeType="1"/>
            </p:cNvSpPr>
            <p:nvPr/>
          </p:nvSpPr>
          <p:spPr bwMode="auto">
            <a:xfrm>
              <a:off x="4133" y="196"/>
              <a:ext cx="1310" cy="1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4" name="Rectangle 10"/>
            <p:cNvSpPr>
              <a:spLocks noChangeArrowheads="1"/>
            </p:cNvSpPr>
            <p:nvPr/>
          </p:nvSpPr>
          <p:spPr bwMode="auto">
            <a:xfrm>
              <a:off x="324" y="58"/>
              <a:ext cx="1217" cy="1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700" b="1">
                  <a:solidFill>
                    <a:srgbClr val="000000"/>
                  </a:solidFill>
                  <a:latin typeface="Arial" charset="0"/>
                </a:rPr>
                <a:t>The Unit Organizer</a:t>
              </a:r>
              <a:endParaRPr lang="en-US">
                <a:latin typeface="Arial" charset="0"/>
              </a:endParaRPr>
            </a:p>
          </p:txBody>
        </p:sp>
        <p:sp>
          <p:nvSpPr>
            <p:cNvPr id="95245" name="Line 11"/>
            <p:cNvSpPr>
              <a:spLocks noChangeShapeType="1"/>
            </p:cNvSpPr>
            <p:nvPr/>
          </p:nvSpPr>
          <p:spPr bwMode="auto">
            <a:xfrm>
              <a:off x="324" y="3553"/>
              <a:ext cx="5112" cy="1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6" name="Rectangle 14"/>
            <p:cNvSpPr>
              <a:spLocks noChangeArrowheads="1"/>
            </p:cNvSpPr>
            <p:nvPr/>
          </p:nvSpPr>
          <p:spPr bwMode="auto">
            <a:xfrm rot="-5400000">
              <a:off x="288" y="3653"/>
              <a:ext cx="377" cy="3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NEW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UNIT </a:t>
              </a:r>
              <a:endParaRPr lang="en-US">
                <a:latin typeface="Arial" charset="0"/>
              </a:endParaRP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SELF-TEST</a:t>
              </a:r>
            </a:p>
            <a:p>
              <a:pPr algn="ctr"/>
              <a:r>
                <a:rPr lang="en-US" sz="800" b="1">
                  <a:solidFill>
                    <a:srgbClr val="000000"/>
                  </a:solidFill>
                  <a:latin typeface="Arial" charset="0"/>
                </a:rPr>
                <a:t>QUESTIONS</a:t>
              </a:r>
            </a:p>
          </p:txBody>
        </p:sp>
        <p:sp>
          <p:nvSpPr>
            <p:cNvPr id="95247" name="Line 16"/>
            <p:cNvSpPr>
              <a:spLocks noChangeShapeType="1"/>
            </p:cNvSpPr>
            <p:nvPr/>
          </p:nvSpPr>
          <p:spPr bwMode="auto">
            <a:xfrm>
              <a:off x="645" y="3553"/>
              <a:ext cx="1" cy="430"/>
            </a:xfrm>
            <a:prstGeom prst="line">
              <a:avLst/>
            </a:prstGeom>
            <a:noFill/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48" name="Rectangle 17"/>
            <p:cNvSpPr>
              <a:spLocks noChangeArrowheads="1"/>
            </p:cNvSpPr>
            <p:nvPr/>
          </p:nvSpPr>
          <p:spPr bwMode="auto">
            <a:xfrm>
              <a:off x="455" y="255"/>
              <a:ext cx="81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1100" b="1">
                  <a:solidFill>
                    <a:srgbClr val="000000"/>
                  </a:solidFill>
                  <a:latin typeface="Arial" charset="0"/>
                </a:rPr>
                <a:t>Expanded Unit Map</a:t>
              </a:r>
              <a:endParaRPr lang="en-US">
                <a:latin typeface="Arial" charset="0"/>
              </a:endParaRPr>
            </a:p>
          </p:txBody>
        </p:sp>
        <p:sp>
          <p:nvSpPr>
            <p:cNvPr id="95249" name="Line 18"/>
            <p:cNvSpPr>
              <a:spLocks noChangeShapeType="1"/>
            </p:cNvSpPr>
            <p:nvPr/>
          </p:nvSpPr>
          <p:spPr bwMode="auto">
            <a:xfrm>
              <a:off x="2298" y="298"/>
              <a:ext cx="728" cy="204"/>
            </a:xfrm>
            <a:prstGeom prst="lin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0" name="Rectangle 19"/>
            <p:cNvSpPr>
              <a:spLocks noChangeArrowheads="1"/>
            </p:cNvSpPr>
            <p:nvPr/>
          </p:nvSpPr>
          <p:spPr bwMode="auto">
            <a:xfrm>
              <a:off x="1730" y="102"/>
              <a:ext cx="2111" cy="19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1" name="Rectangle 20"/>
            <p:cNvSpPr>
              <a:spLocks noChangeArrowheads="1"/>
            </p:cNvSpPr>
            <p:nvPr/>
          </p:nvSpPr>
          <p:spPr bwMode="auto">
            <a:xfrm>
              <a:off x="1715" y="87"/>
              <a:ext cx="2141" cy="226"/>
            </a:xfrm>
            <a:prstGeom prst="rect">
              <a:avLst/>
            </a:prstGeom>
            <a:noFill/>
            <a:ln w="46038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2" name="Rectangle 21"/>
            <p:cNvSpPr>
              <a:spLocks noChangeArrowheads="1"/>
            </p:cNvSpPr>
            <p:nvPr/>
          </p:nvSpPr>
          <p:spPr bwMode="auto">
            <a:xfrm rot="960000">
              <a:off x="2625" y="345"/>
              <a:ext cx="336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is about...</a:t>
              </a:r>
              <a:endParaRPr lang="en-US">
                <a:latin typeface="Arial" charset="0"/>
              </a:endParaRPr>
            </a:p>
          </p:txBody>
        </p:sp>
        <p:sp>
          <p:nvSpPr>
            <p:cNvPr id="95253" name="Oval 22"/>
            <p:cNvSpPr>
              <a:spLocks noChangeArrowheads="1"/>
            </p:cNvSpPr>
            <p:nvPr/>
          </p:nvSpPr>
          <p:spPr bwMode="auto">
            <a:xfrm>
              <a:off x="346" y="262"/>
              <a:ext cx="102" cy="10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4" name="Oval 23"/>
            <p:cNvSpPr>
              <a:spLocks noChangeArrowheads="1"/>
            </p:cNvSpPr>
            <p:nvPr/>
          </p:nvSpPr>
          <p:spPr bwMode="auto">
            <a:xfrm>
              <a:off x="346" y="3582"/>
              <a:ext cx="102" cy="102"/>
            </a:xfrm>
            <a:prstGeom prst="ellipse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5" name="Rectangle 24"/>
            <p:cNvSpPr>
              <a:spLocks noChangeArrowheads="1"/>
            </p:cNvSpPr>
            <p:nvPr/>
          </p:nvSpPr>
          <p:spPr bwMode="auto">
            <a:xfrm>
              <a:off x="372" y="270"/>
              <a:ext cx="4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9</a:t>
              </a:r>
              <a:endParaRPr lang="en-US">
                <a:latin typeface="Arial" charset="0"/>
              </a:endParaRPr>
            </a:p>
          </p:txBody>
        </p:sp>
        <p:sp>
          <p:nvSpPr>
            <p:cNvPr id="95256" name="Rectangle 25"/>
            <p:cNvSpPr>
              <a:spLocks noChangeArrowheads="1"/>
            </p:cNvSpPr>
            <p:nvPr/>
          </p:nvSpPr>
          <p:spPr bwMode="auto">
            <a:xfrm>
              <a:off x="368" y="3598"/>
              <a:ext cx="80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algn="just"/>
              <a:r>
                <a:rPr lang="en-US" sz="900" b="1">
                  <a:solidFill>
                    <a:srgbClr val="000000"/>
                  </a:solidFill>
                  <a:latin typeface="Arial" charset="0"/>
                </a:rPr>
                <a:t>10</a:t>
              </a:r>
              <a:endParaRPr lang="en-US">
                <a:latin typeface="Arial" charset="0"/>
              </a:endParaRPr>
            </a:p>
          </p:txBody>
        </p:sp>
        <p:sp>
          <p:nvSpPr>
            <p:cNvPr id="95257" name="Oval 35"/>
            <p:cNvSpPr>
              <a:spLocks noChangeArrowheads="1"/>
            </p:cNvSpPr>
            <p:nvPr/>
          </p:nvSpPr>
          <p:spPr bwMode="auto">
            <a:xfrm>
              <a:off x="2276" y="480"/>
              <a:ext cx="1238" cy="561"/>
            </a:xfrm>
            <a:prstGeom prst="ellipse">
              <a:avLst/>
            </a:pr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5258" name="Oval 36"/>
            <p:cNvSpPr>
              <a:spLocks noChangeArrowheads="1"/>
            </p:cNvSpPr>
            <p:nvPr/>
          </p:nvSpPr>
          <p:spPr bwMode="auto">
            <a:xfrm>
              <a:off x="2269" y="473"/>
              <a:ext cx="1252" cy="575"/>
            </a:xfrm>
            <a:prstGeom prst="ellipse">
              <a:avLst/>
            </a:prstGeom>
            <a:noFill/>
            <a:ln w="23813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95259" name="Group 37"/>
            <p:cNvGrpSpPr>
              <a:grpSpLocks/>
            </p:cNvGrpSpPr>
            <p:nvPr/>
          </p:nvGrpSpPr>
          <p:grpSpPr bwMode="auto">
            <a:xfrm>
              <a:off x="2370" y="881"/>
              <a:ext cx="1064" cy="1"/>
              <a:chOff x="2370" y="874"/>
              <a:chExt cx="1064" cy="1"/>
            </a:xfrm>
          </p:grpSpPr>
          <p:sp>
            <p:nvSpPr>
              <p:cNvPr id="95260" name="Line 38"/>
              <p:cNvSpPr>
                <a:spLocks noChangeShapeType="1"/>
              </p:cNvSpPr>
              <p:nvPr/>
            </p:nvSpPr>
            <p:spPr bwMode="auto">
              <a:xfrm>
                <a:off x="2370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1" name="Line 39"/>
              <p:cNvSpPr>
                <a:spLocks noChangeShapeType="1"/>
              </p:cNvSpPr>
              <p:nvPr/>
            </p:nvSpPr>
            <p:spPr bwMode="auto">
              <a:xfrm>
                <a:off x="2436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2" name="Line 40"/>
              <p:cNvSpPr>
                <a:spLocks noChangeShapeType="1"/>
              </p:cNvSpPr>
              <p:nvPr/>
            </p:nvSpPr>
            <p:spPr bwMode="auto">
              <a:xfrm>
                <a:off x="2502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3" name="Line 41"/>
              <p:cNvSpPr>
                <a:spLocks noChangeShapeType="1"/>
              </p:cNvSpPr>
              <p:nvPr/>
            </p:nvSpPr>
            <p:spPr bwMode="auto">
              <a:xfrm>
                <a:off x="2567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4" name="Line 42"/>
              <p:cNvSpPr>
                <a:spLocks noChangeShapeType="1"/>
              </p:cNvSpPr>
              <p:nvPr/>
            </p:nvSpPr>
            <p:spPr bwMode="auto">
              <a:xfrm>
                <a:off x="2633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5" name="Line 43"/>
              <p:cNvSpPr>
                <a:spLocks noChangeShapeType="1"/>
              </p:cNvSpPr>
              <p:nvPr/>
            </p:nvSpPr>
            <p:spPr bwMode="auto">
              <a:xfrm>
                <a:off x="2698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6" name="Line 44"/>
              <p:cNvSpPr>
                <a:spLocks noChangeShapeType="1"/>
              </p:cNvSpPr>
              <p:nvPr/>
            </p:nvSpPr>
            <p:spPr bwMode="auto">
              <a:xfrm>
                <a:off x="2764" y="874"/>
                <a:ext cx="21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7" name="Line 45"/>
              <p:cNvSpPr>
                <a:spLocks noChangeShapeType="1"/>
              </p:cNvSpPr>
              <p:nvPr/>
            </p:nvSpPr>
            <p:spPr bwMode="auto">
              <a:xfrm>
                <a:off x="2829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8" name="Line 46"/>
              <p:cNvSpPr>
                <a:spLocks noChangeShapeType="1"/>
              </p:cNvSpPr>
              <p:nvPr/>
            </p:nvSpPr>
            <p:spPr bwMode="auto">
              <a:xfrm>
                <a:off x="2895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69" name="Line 47"/>
              <p:cNvSpPr>
                <a:spLocks noChangeShapeType="1"/>
              </p:cNvSpPr>
              <p:nvPr/>
            </p:nvSpPr>
            <p:spPr bwMode="auto">
              <a:xfrm>
                <a:off x="2960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70" name="Line 48"/>
              <p:cNvSpPr>
                <a:spLocks noChangeShapeType="1"/>
              </p:cNvSpPr>
              <p:nvPr/>
            </p:nvSpPr>
            <p:spPr bwMode="auto">
              <a:xfrm>
                <a:off x="3026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71" name="Line 49"/>
              <p:cNvSpPr>
                <a:spLocks noChangeShapeType="1"/>
              </p:cNvSpPr>
              <p:nvPr/>
            </p:nvSpPr>
            <p:spPr bwMode="auto">
              <a:xfrm>
                <a:off x="3091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72" name="Line 50"/>
              <p:cNvSpPr>
                <a:spLocks noChangeShapeType="1"/>
              </p:cNvSpPr>
              <p:nvPr/>
            </p:nvSpPr>
            <p:spPr bwMode="auto">
              <a:xfrm>
                <a:off x="3157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73" name="Line 51"/>
              <p:cNvSpPr>
                <a:spLocks noChangeShapeType="1"/>
              </p:cNvSpPr>
              <p:nvPr/>
            </p:nvSpPr>
            <p:spPr bwMode="auto">
              <a:xfrm>
                <a:off x="3222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74" name="Line 52"/>
              <p:cNvSpPr>
                <a:spLocks noChangeShapeType="1"/>
              </p:cNvSpPr>
              <p:nvPr/>
            </p:nvSpPr>
            <p:spPr bwMode="auto">
              <a:xfrm>
                <a:off x="3288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75" name="Line 53"/>
              <p:cNvSpPr>
                <a:spLocks noChangeShapeType="1"/>
              </p:cNvSpPr>
              <p:nvPr/>
            </p:nvSpPr>
            <p:spPr bwMode="auto">
              <a:xfrm>
                <a:off x="3353" y="874"/>
                <a:ext cx="22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95276" name="Line 54"/>
              <p:cNvSpPr>
                <a:spLocks noChangeShapeType="1"/>
              </p:cNvSpPr>
              <p:nvPr/>
            </p:nvSpPr>
            <p:spPr bwMode="auto">
              <a:xfrm>
                <a:off x="3419" y="874"/>
                <a:ext cx="15" cy="1"/>
              </a:xfrm>
              <a:prstGeom prst="line">
                <a:avLst/>
              </a:prstGeom>
              <a:noFill/>
              <a:ln w="11113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pic>
        <p:nvPicPr>
          <p:cNvPr id="95237" name="Picture 43"/>
          <p:cNvPicPr>
            <a:picLocks noChangeAspect="1"/>
          </p:cNvPicPr>
          <p:nvPr/>
        </p:nvPicPr>
        <p:blipFill>
          <a:blip r:embed="rId2"/>
          <a:srcRect l="308" t="22658"/>
          <a:stretch>
            <a:fillRect/>
          </a:stretch>
        </p:blipFill>
        <p:spPr bwMode="auto">
          <a:xfrm>
            <a:off x="7974013" y="6376988"/>
            <a:ext cx="1143000" cy="43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21FF3-0639-46DD-A7DF-C66E77E18535}" type="slidenum">
              <a:rPr lang="en-US"/>
              <a:pPr/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686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Guidebooks in the </a:t>
            </a:r>
            <a:br>
              <a:rPr lang="en-US" smtClean="0"/>
            </a:br>
            <a:r>
              <a:rPr lang="en-US" smtClean="0"/>
              <a:t>Content Enhancement Series </a:t>
            </a:r>
          </a:p>
        </p:txBody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Routines for teaching concepts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Concept Anchoring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Concept Comparison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Concept Mastery Routine</a:t>
            </a:r>
          </a:p>
        </p:txBody>
      </p:sp>
      <p:pic>
        <p:nvPicPr>
          <p:cNvPr id="36870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54FEDE-FD81-493A-AAFC-247871CDB116}" type="slidenum">
              <a:rPr lang="en-US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Guidebooks in the </a:t>
            </a:r>
            <a:br>
              <a:rPr lang="en-US" smtClean="0"/>
            </a:br>
            <a:r>
              <a:rPr lang="en-US" smtClean="0"/>
              <a:t>Content Enhancement Series </a:t>
            </a:r>
          </a:p>
        </p:txBody>
      </p:sp>
      <p:sp>
        <p:nvSpPr>
          <p:cNvPr id="3789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000000"/>
                </a:solidFill>
              </a:rPr>
              <a:t>Routines for increasing performance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Quality Assignment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Question Exploration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Recall Enhancement Routine</a:t>
            </a:r>
          </a:p>
          <a:p>
            <a:pPr lvl="1" eaLnBrk="1" hangingPunct="1"/>
            <a:r>
              <a:rPr lang="en-US" smtClean="0">
                <a:solidFill>
                  <a:srgbClr val="000000"/>
                </a:solidFill>
              </a:rPr>
              <a:t>Vocabulary LINCing Routine</a:t>
            </a:r>
          </a:p>
          <a:p>
            <a:pPr lvl="1" eaLnBrk="1" hangingPunct="1"/>
            <a:endParaRPr lang="en-US" sz="1000" smtClean="0">
              <a:solidFill>
                <a:srgbClr val="000000"/>
              </a:solidFill>
            </a:endParaRPr>
          </a:p>
          <a:p>
            <a:pPr eaLnBrk="1" hangingPunct="1">
              <a:lnSpc>
                <a:spcPct val="120000"/>
              </a:lnSpc>
              <a:buFontTx/>
              <a:buNone/>
            </a:pPr>
            <a:endParaRPr lang="en-US" sz="1100" smtClean="0">
              <a:solidFill>
                <a:srgbClr val="000000"/>
              </a:solidFill>
            </a:endParaRPr>
          </a:p>
        </p:txBody>
      </p:sp>
      <p:pic>
        <p:nvPicPr>
          <p:cNvPr id="37894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9A90EC-0707-4912-931B-470792042100}" type="slidenum">
              <a:rPr lang="en-US"/>
              <a:pPr/>
              <a:t>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Challenge</a:t>
            </a:r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smtClean="0"/>
              <a:t>Many students have difficulty:</a:t>
            </a:r>
          </a:p>
          <a:p>
            <a:pPr lvl="2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Relating new information to known information.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Seeing the "big ideas" among the details.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Translating the "big ideas" into words, phrases, and concepts that make sense to them.</a:t>
            </a:r>
          </a:p>
          <a:p>
            <a:pPr lvl="1" eaLnBrk="1" hangingPunct="1">
              <a:lnSpc>
                <a:spcPct val="90000"/>
              </a:lnSpc>
            </a:pPr>
            <a:endParaRPr lang="en-US" smtClean="0"/>
          </a:p>
          <a:p>
            <a:pPr lvl="1" eaLnBrk="1" hangingPunct="1">
              <a:lnSpc>
                <a:spcPct val="90000"/>
              </a:lnSpc>
            </a:pPr>
            <a:r>
              <a:rPr lang="en-US" smtClean="0"/>
              <a:t>Identifying the structure of information.</a:t>
            </a:r>
          </a:p>
        </p:txBody>
      </p:sp>
      <p:pic>
        <p:nvPicPr>
          <p:cNvPr id="38918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73950" y="5868988"/>
            <a:ext cx="1636713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9" name="Picture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75E93C-6718-4C14-9FAF-9EF6E9072FEA}" type="slidenum">
              <a:rPr lang="en-US"/>
              <a:pPr/>
              <a:t>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University of Kansas Center for Research on Learning  2006</a:t>
            </a:r>
          </a:p>
        </p:txBody>
      </p:sp>
      <p:sp>
        <p:nvSpPr>
          <p:cNvPr id="4096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Challenge</a:t>
            </a:r>
          </a:p>
        </p:txBody>
      </p:sp>
      <p:sp>
        <p:nvSpPr>
          <p:cNvPr id="4096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2200" smtClean="0"/>
              <a:t>Many students have difficulty: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Seeing the relationships between different sets of information.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Generating questions to help them focus their learning.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Projecting and managing time in order to complete tasks. </a:t>
            </a:r>
          </a:p>
          <a:p>
            <a:pPr lvl="1" eaLnBrk="1" hangingPunct="1">
              <a:lnSpc>
                <a:spcPct val="80000"/>
              </a:lnSpc>
            </a:pPr>
            <a:endParaRPr lang="en-US" sz="2000" smtClean="0"/>
          </a:p>
          <a:p>
            <a:pPr lvl="1" eaLnBrk="1" hangingPunct="1">
              <a:lnSpc>
                <a:spcPct val="80000"/>
              </a:lnSpc>
            </a:pPr>
            <a:r>
              <a:rPr lang="en-US" sz="2000" smtClean="0"/>
              <a:t>Keeping the "big ideas" and structure of a unit in mind as they progress through the unit. </a:t>
            </a:r>
          </a:p>
        </p:txBody>
      </p:sp>
      <p:pic>
        <p:nvPicPr>
          <p:cNvPr id="40966" name="Picture 5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66013" y="5868988"/>
            <a:ext cx="1635125" cy="80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SIM_no KU Template">
  <a:themeElements>
    <a:clrScheme name="">
      <a:dk1>
        <a:srgbClr val="000000"/>
      </a:dk1>
      <a:lt1>
        <a:srgbClr val="FFFFFF"/>
      </a:lt1>
      <a:dk2>
        <a:srgbClr val="601314"/>
      </a:dk2>
      <a:lt2>
        <a:srgbClr val="808080"/>
      </a:lt2>
      <a:accent1>
        <a:srgbClr val="DC5A21"/>
      </a:accent1>
      <a:accent2>
        <a:srgbClr val="FFFFFF"/>
      </a:accent2>
      <a:accent3>
        <a:srgbClr val="FFFFFF"/>
      </a:accent3>
      <a:accent4>
        <a:srgbClr val="000000"/>
      </a:accent4>
      <a:accent5>
        <a:srgbClr val="EBB5AB"/>
      </a:accent5>
      <a:accent6>
        <a:srgbClr val="E7E7E7"/>
      </a:accent6>
      <a:hlink>
        <a:srgbClr val="495B60"/>
      </a:hlink>
      <a:folHlink>
        <a:srgbClr val="5FB3D9"/>
      </a:folHlink>
    </a:clrScheme>
    <a:fontScheme name="SIM_no KU Template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SIM_no KU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IM_no KU Template2">
  <a:themeElements>
    <a:clrScheme name="">
      <a:dk1>
        <a:srgbClr val="000000"/>
      </a:dk1>
      <a:lt1>
        <a:srgbClr val="FFFFFF"/>
      </a:lt1>
      <a:dk2>
        <a:srgbClr val="601314"/>
      </a:dk2>
      <a:lt2>
        <a:srgbClr val="808080"/>
      </a:lt2>
      <a:accent1>
        <a:srgbClr val="DC5A21"/>
      </a:accent1>
      <a:accent2>
        <a:srgbClr val="FFFFFF"/>
      </a:accent2>
      <a:accent3>
        <a:srgbClr val="FFFFFF"/>
      </a:accent3>
      <a:accent4>
        <a:srgbClr val="000000"/>
      </a:accent4>
      <a:accent5>
        <a:srgbClr val="EBB5AB"/>
      </a:accent5>
      <a:accent6>
        <a:srgbClr val="E7E7E7"/>
      </a:accent6>
      <a:hlink>
        <a:srgbClr val="495B60"/>
      </a:hlink>
      <a:folHlink>
        <a:srgbClr val="5FB3D9"/>
      </a:folHlink>
    </a:clrScheme>
    <a:fontScheme name="SIM_no KU Template2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pitchFamily="-112" charset="0"/>
          </a:defRPr>
        </a:defPPr>
      </a:lstStyle>
    </a:lnDef>
  </a:objectDefaults>
  <a:extraClrSchemeLst>
    <a:extraClrScheme>
      <a:clrScheme name="SIM_no KU 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IM_no KU Template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IM_no KU Template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Bonsai:CE/LS - CD-ROMS:SIM_no KU Template2.pot</Template>
  <TotalTime>1320</TotalTime>
  <Words>5209</Words>
  <Application>Microsoft Office PowerPoint</Application>
  <PresentationFormat>On-screen Show (4:3)</PresentationFormat>
  <Paragraphs>1477</Paragraphs>
  <Slides>56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56</vt:i4>
      </vt:variant>
    </vt:vector>
  </HeadingPairs>
  <TitlesOfParts>
    <vt:vector size="66" baseType="lpstr">
      <vt:lpstr>Times New Roman</vt:lpstr>
      <vt:lpstr>ＭＳ Ｐゴシック</vt:lpstr>
      <vt:lpstr>Arial</vt:lpstr>
      <vt:lpstr>Times</vt:lpstr>
      <vt:lpstr>Helvetica</vt:lpstr>
      <vt:lpstr>Sand</vt:lpstr>
      <vt:lpstr>Comic Sans MS</vt:lpstr>
      <vt:lpstr>Wingdings</vt:lpstr>
      <vt:lpstr>SIM_no KU Template</vt:lpstr>
      <vt:lpstr>SIM_no KU Template2</vt:lpstr>
      <vt:lpstr>The Unit  Organizer Routine</vt:lpstr>
      <vt:lpstr>Content Enhancement</vt:lpstr>
      <vt:lpstr>Content Enhancement</vt:lpstr>
      <vt:lpstr>Guidebooks in the  Content Enhancement Series </vt:lpstr>
      <vt:lpstr>Guidebooks in the  Content Enhancement Series </vt:lpstr>
      <vt:lpstr>Guidebooks in the  Content Enhancement Series </vt:lpstr>
      <vt:lpstr>Guidebooks in the  Content Enhancement Series </vt:lpstr>
      <vt:lpstr>The Challenge</vt:lpstr>
      <vt:lpstr>The Challenge</vt:lpstr>
      <vt:lpstr>Responding to the Challenge</vt:lpstr>
      <vt:lpstr>Responding to the Challenge</vt:lpstr>
      <vt:lpstr>Supporting Research</vt:lpstr>
      <vt:lpstr>Supporting Research</vt:lpstr>
      <vt:lpstr>Supporting Research</vt:lpstr>
      <vt:lpstr>Components of The Unit Organizer Routine</vt:lpstr>
      <vt:lpstr>The Unit Organizer Teaching Device</vt:lpstr>
      <vt:lpstr>The Unit Organizer Teaching Device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The CRAFT Linking Steps </vt:lpstr>
      <vt:lpstr>The CRAFT Linking Steps</vt:lpstr>
      <vt:lpstr>Understanding CRAFT</vt:lpstr>
      <vt:lpstr>Understanding CRAFT</vt:lpstr>
      <vt:lpstr>The Cue-Do-Review Sequence</vt:lpstr>
      <vt:lpstr>The Cue-Do-Review Sequence</vt:lpstr>
      <vt:lpstr>The Cue-Do-Review Sequence</vt:lpstr>
      <vt:lpstr>The Cue-Do-Review Sequence</vt:lpstr>
      <vt:lpstr>Get Ready</vt:lpstr>
      <vt:lpstr>Get Ready</vt:lpstr>
      <vt:lpstr>Get Ready</vt:lpstr>
      <vt:lpstr>Get Ready</vt:lpstr>
      <vt:lpstr>Slide 39</vt:lpstr>
      <vt:lpstr>Slide 40</vt:lpstr>
      <vt:lpstr>Slide 41</vt:lpstr>
      <vt:lpstr>Slide 42</vt:lpstr>
      <vt:lpstr>Unit Organizer Implementation Options</vt:lpstr>
      <vt:lpstr>Unit Organizer Implementation Options</vt:lpstr>
      <vt:lpstr>Get Set</vt:lpstr>
      <vt:lpstr>Slide 46</vt:lpstr>
      <vt:lpstr>Go!</vt:lpstr>
      <vt:lpstr>Slide 48</vt:lpstr>
      <vt:lpstr>General Use Tips</vt:lpstr>
      <vt:lpstr>General Use Tips</vt:lpstr>
      <vt:lpstr>Presentation Checks</vt:lpstr>
      <vt:lpstr>Presentation Checks</vt:lpstr>
      <vt:lpstr>The Double Win!</vt:lpstr>
      <vt:lpstr>The Double Win!</vt:lpstr>
      <vt:lpstr>Slide 55</vt:lpstr>
      <vt:lpstr>Slide 56</vt:lpstr>
    </vt:vector>
  </TitlesOfParts>
  <Company>University of Kansas -- SPED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Unit Organizer Routine</dc:title>
  <dc:creator>Jeff Thomas</dc:creator>
  <cp:lastModifiedBy>test</cp:lastModifiedBy>
  <cp:revision>141</cp:revision>
  <dcterms:created xsi:type="dcterms:W3CDTF">1999-03-31T21:02:34Z</dcterms:created>
  <dcterms:modified xsi:type="dcterms:W3CDTF">2010-10-12T12:17:15Z</dcterms:modified>
</cp:coreProperties>
</file>